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5"/>
  </p:notesMasterIdLst>
  <p:sldIdLst>
    <p:sldId id="672" r:id="rId3"/>
    <p:sldId id="696" r:id="rId4"/>
    <p:sldId id="699" r:id="rId5"/>
    <p:sldId id="559" r:id="rId6"/>
    <p:sldId id="651" r:id="rId7"/>
    <p:sldId id="712" r:id="rId8"/>
    <p:sldId id="700" r:id="rId9"/>
    <p:sldId id="714" r:id="rId10"/>
    <p:sldId id="732" r:id="rId11"/>
    <p:sldId id="729" r:id="rId12"/>
    <p:sldId id="653" r:id="rId13"/>
    <p:sldId id="716" r:id="rId14"/>
    <p:sldId id="654" r:id="rId15"/>
    <p:sldId id="725" r:id="rId16"/>
    <p:sldId id="731" r:id="rId17"/>
    <p:sldId id="726" r:id="rId18"/>
    <p:sldId id="727" r:id="rId19"/>
    <p:sldId id="718" r:id="rId20"/>
    <p:sldId id="719" r:id="rId21"/>
    <p:sldId id="723" r:id="rId22"/>
    <p:sldId id="724" r:id="rId23"/>
    <p:sldId id="78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0" autoAdjust="0"/>
    <p:restoredTop sz="79874" autoAdjust="0"/>
  </p:normalViewPr>
  <p:slideViewPr>
    <p:cSldViewPr snapToGrid="0">
      <p:cViewPr varScale="1">
        <p:scale>
          <a:sx n="72" d="100"/>
          <a:sy n="72" d="100"/>
        </p:scale>
        <p:origin x="758" y="67"/>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2020/11/25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endParaRPr lang="en-US" altLang="zh-CN" dirty="0"/>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搜索掩码生成和验证</a:t>
            </a: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Figure 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硬件能力：</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错误恢复模块通过使用内部基准测试来检查硬件功能。基准测试基于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查找表计算，以估计给定</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可以搜索多少位；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大量使用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验证，以便根据错误模式生成候选数据包。 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中所示的性能指标是执行所有可能的错误模式的所有计算所花费的时间的最高界限</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秒内完成，以考虑云处理延迟，以便在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的宽松的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窗口长度内确认数据包，因此有足够的时间将数据包传输到云中进行处理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错误恢复模块：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仅在确认的错误位（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BCL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标记为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）的数量低于硬件支持的错误位的数目时才尝试恢复</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生成掩码：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将能够恢复的比特位按降序分布在由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BCL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向量提供的提示中，不断地扩展这些字段的搜索范围，直到在给定</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时间限制的情况下，系统可以检查的最大位数</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简化计算：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为了简化后续实验，默认最大能搜索大小为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30bit</a:t>
            </a: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哈希冲突</a:t>
            </a:r>
          </a:p>
          <a:p>
            <a:pPr marL="400050" indent="-40005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原理：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数据包结构中嵌入了多个校验和，以及消息完整性代码，我们可以有效地强制使用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翻转错误比特位试图通过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和其他这样的完整性检查，以恢复错误</a:t>
            </a:r>
          </a:p>
          <a:p>
            <a:pPr marL="400050" indent="-40005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哈希：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帧里有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16bit CRC/KERMIT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32bit MIC</a:t>
            </a:r>
          </a:p>
          <a:p>
            <a:pPr marL="400050" indent="-40005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等式：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基于搜索生成的位掩码生成的具有相同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的信息，将它们转发给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应用服务器，他们通过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又通过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的概率由等式给出，</a:t>
            </a:r>
            <a:r>
              <a:rPr lang="en-US" altLang="zh-CN" sz="1800" kern="100" dirty="0">
                <a:effectLst/>
                <a:latin typeface="Cambria Math" panose="02040503050406030204" pitchFamily="18" charset="0"/>
                <a:ea typeface="等线" panose="02010600030101010101" pitchFamily="2" charset="-122"/>
                <a:cs typeface="Cambria Math" panose="02040503050406030204" pitchFamily="18" charset="0"/>
              </a:rPr>
              <a:t>𝑀</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是消息中的错误位数</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实验台</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①城市规模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平方公里。匹兹堡试验台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个网关是室外的（布置在最高的建筑物上），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个是室内的</a:t>
            </a:r>
          </a:p>
          <a:p>
            <a:pPr indent="400050"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室外网关中大量的失败数据包与每个网关的覆盖区域有关，因为室外测试台部署在城市周围一些最高的建筑物上，具有最佳的视距水平覆盖</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CMU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使用商业基站的校园</a:t>
            </a:r>
          </a:p>
          <a:p>
            <a:pPr marL="0" lvl="0" indent="0" algn="just">
              <a:buFont typeface="+mj-ea"/>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个室内办公环境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网关，用于概念验证和微基准测试</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338229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设备</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发射器节点（配有硬件衰减器）：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①采用高扩频因子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配有硬件衰减器以控制信号强度</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网关（接收器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）：接收到的信号刚好高于噪声本底</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干扰节点（作为干扰源）：①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相当于总持续时间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的延迟均匀分布</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①采用低扩频因子，与典型的短程传输一致</a:t>
            </a:r>
          </a:p>
          <a:p>
            <a:endParaRPr lang="en-US" altLang="zh-CN" dirty="0"/>
          </a:p>
          <a:p>
            <a:r>
              <a:rPr lang="en-US" altLang="zh-CN" dirty="0"/>
              <a:t>Figure 4</a:t>
            </a:r>
            <a:r>
              <a:rPr lang="zh-CN" altLang="en-US" dirty="0"/>
              <a:t>：室外网关可以看到大量损坏的数据包。视距（</a:t>
            </a:r>
            <a:r>
              <a:rPr lang="en-US" altLang="zh-CN" dirty="0" err="1"/>
              <a:t>LoS</a:t>
            </a:r>
            <a:r>
              <a:rPr lang="zh-CN" altLang="en-US" dirty="0"/>
              <a:t>）覆盖率最高的网关也会出现较大的错误，其中一个网关接收的损坏数据包超过</a:t>
            </a:r>
            <a:r>
              <a:rPr lang="en-US" altLang="zh-CN" dirty="0"/>
              <a:t>58%</a:t>
            </a:r>
            <a:r>
              <a:rPr lang="zh-CN" altLang="en-US" dirty="0"/>
              <a:t>。室外网关中的大量损坏数据包与每个网关的覆盖区域有关，因为室外测试台部署在城市周围一些最高的建筑物上，具有最佳的</a:t>
            </a:r>
            <a:r>
              <a:rPr lang="en-US" altLang="zh-CN" dirty="0" err="1"/>
              <a:t>LoS</a:t>
            </a:r>
            <a:r>
              <a:rPr lang="zh-CN" altLang="en-US" dirty="0"/>
              <a:t>覆盖。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730307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9</a:t>
            </a:r>
            <a:r>
              <a:rPr lang="zh-CN" altLang="en-US" dirty="0"/>
              <a:t>：</a:t>
            </a:r>
            <a:r>
              <a:rPr lang="en-US" altLang="zh-CN" dirty="0">
                <a:effectLst/>
                <a:latin typeface="Arial" panose="020B0604020202020204" pitchFamily="34" charset="0"/>
              </a:rPr>
              <a:t>89%</a:t>
            </a:r>
            <a:r>
              <a:rPr lang="zh-CN" altLang="en-US" dirty="0">
                <a:effectLst/>
                <a:latin typeface="Arial" panose="020B0604020202020204" pitchFamily="34" charset="0"/>
              </a:rPr>
              <a:t>的损坏数据包的错误比特数少于</a:t>
            </a:r>
            <a:r>
              <a:rPr lang="en-US" altLang="zh-CN" dirty="0">
                <a:effectLst/>
                <a:latin typeface="Arial" panose="020B0604020202020204" pitchFamily="34" charset="0"/>
              </a:rPr>
              <a:t>15</a:t>
            </a:r>
            <a:r>
              <a:rPr lang="zh-CN" altLang="en-US" dirty="0">
                <a:effectLst/>
                <a:latin typeface="Arial" panose="020B0604020202020204" pitchFamily="34" charset="0"/>
              </a:rPr>
              <a:t>个，平均仅占整个数据包长度的</a:t>
            </a:r>
            <a:r>
              <a:rPr lang="en-US" altLang="zh-CN" dirty="0">
                <a:effectLst/>
                <a:latin typeface="Arial" panose="020B0604020202020204" pitchFamily="34" charset="0"/>
              </a:rPr>
              <a:t>3.6%</a:t>
            </a:r>
            <a:r>
              <a:rPr lang="zh-CN" altLang="en-US" dirty="0">
                <a:effectLst/>
                <a:latin typeface="Arial" panose="020B0604020202020204" pitchFamily="34" charset="0"/>
              </a:rPr>
              <a:t>。换句话说，与包长度相比，包比特损坏通常相对较小。我们观察到这些数据受到幸存者偏见的影响，因为这些数据包没有受到足够的损害，无法完全检测到。这并不奇怪。</a:t>
            </a:r>
            <a:r>
              <a:rPr lang="en-US" altLang="zh-CN" dirty="0" err="1">
                <a:effectLst/>
                <a:latin typeface="Arial" panose="020B0604020202020204" pitchFamily="34" charset="0"/>
              </a:rPr>
              <a:t>LoRa</a:t>
            </a:r>
            <a:r>
              <a:rPr lang="zh-CN" altLang="en-US" dirty="0">
                <a:effectLst/>
                <a:latin typeface="Arial" panose="020B0604020202020204" pitchFamily="34" charset="0"/>
              </a:rPr>
              <a:t>的大部分干扰是由于室内（通常是交叉技术）网关和设备的高速传输而引起的，这些网关和设备的传输比</a:t>
            </a:r>
            <a:r>
              <a:rPr lang="en-US" altLang="zh-CN" dirty="0" err="1">
                <a:effectLst/>
                <a:latin typeface="Arial" panose="020B0604020202020204" pitchFamily="34" charset="0"/>
              </a:rPr>
              <a:t>LoRa</a:t>
            </a:r>
            <a:r>
              <a:rPr lang="zh-CN" altLang="en-US" dirty="0">
                <a:effectLst/>
                <a:latin typeface="Arial" panose="020B0604020202020204" pitchFamily="34" charset="0"/>
              </a:rPr>
              <a:t>短得多</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t>Figure 10</a:t>
            </a:r>
            <a:r>
              <a:rPr lang="zh-CN" altLang="en-US" dirty="0"/>
              <a:t>：</a:t>
            </a:r>
            <a:r>
              <a:rPr lang="zh-CN" altLang="en-US" dirty="0">
                <a:effectLst/>
                <a:latin typeface="Arial" panose="020B0604020202020204" pitchFamily="34" charset="0"/>
              </a:rPr>
              <a:t>每个错误在损坏包中的位置主要是均匀分布的</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11</a:t>
            </a:r>
            <a:r>
              <a:rPr lang="zh-CN" altLang="en-US" dirty="0">
                <a:effectLst/>
                <a:latin typeface="Arial" panose="020B0604020202020204" pitchFamily="34" charset="0"/>
              </a:rPr>
              <a:t>：最小化包持续时间可以有效地增加网络容量（更少受到干扰）；</a:t>
            </a:r>
            <a:r>
              <a:rPr lang="en-US" altLang="zh-CN" dirty="0">
                <a:effectLst/>
                <a:latin typeface="Arial" panose="020B0604020202020204" pitchFamily="34" charset="0"/>
              </a:rPr>
              <a:t>SF</a:t>
            </a:r>
            <a:r>
              <a:rPr lang="zh-CN" altLang="en-US" dirty="0">
                <a:effectLst/>
                <a:latin typeface="Arial" panose="020B0604020202020204" pitchFamily="34" charset="0"/>
              </a:rPr>
              <a:t>增大，传输时间增加，收到干扰；从</a:t>
            </a:r>
            <a:r>
              <a:rPr lang="en-US" altLang="zh-CN" dirty="0">
                <a:effectLst/>
                <a:latin typeface="Arial" panose="020B0604020202020204" pitchFamily="34" charset="0"/>
              </a:rPr>
              <a:t>SF10</a:t>
            </a:r>
            <a:r>
              <a:rPr lang="zh-CN" altLang="en-US" dirty="0">
                <a:effectLst/>
                <a:latin typeface="Arial" panose="020B0604020202020204" pitchFamily="34" charset="0"/>
              </a:rPr>
              <a:t>开始，使用更健壮的调制（即使包变长）导致的编码增益补偿有助于限制干扰的影响，从而导致</a:t>
            </a:r>
            <a:r>
              <a:rPr lang="en-US" altLang="zh-CN" dirty="0">
                <a:effectLst/>
                <a:latin typeface="Arial" panose="020B0604020202020204" pitchFamily="34" charset="0"/>
              </a:rPr>
              <a:t>PRR</a:t>
            </a:r>
            <a:r>
              <a:rPr lang="zh-CN" altLang="en-US" dirty="0">
                <a:effectLst/>
                <a:latin typeface="Arial" panose="020B0604020202020204" pitchFamily="34" charset="0"/>
              </a:rPr>
              <a:t>的增加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Table2</a:t>
            </a:r>
            <a:r>
              <a:rPr lang="zh-CN" altLang="en-US" dirty="0">
                <a:effectLst/>
                <a:latin typeface="Arial" panose="020B0604020202020204" pitchFamily="34" charset="0"/>
              </a:rPr>
              <a:t>：</a:t>
            </a:r>
            <a:r>
              <a:rPr lang="en-US" altLang="zh-CN" dirty="0">
                <a:effectLst/>
                <a:latin typeface="Arial" panose="020B0604020202020204" pitchFamily="34" charset="0"/>
              </a:rPr>
              <a:t>OPR</a:t>
            </a:r>
            <a:r>
              <a:rPr lang="zh-CN" altLang="en-US" dirty="0">
                <a:effectLst/>
                <a:latin typeface="Arial" panose="020B0604020202020204" pitchFamily="34" charset="0"/>
              </a:rPr>
              <a:t>预测的大多数比特错误都在正确的位置（</a:t>
            </a:r>
            <a:r>
              <a:rPr lang="en-US" altLang="zh-CN" dirty="0">
                <a:effectLst/>
                <a:latin typeface="Arial" panose="020B0604020202020204" pitchFamily="34" charset="0"/>
              </a:rPr>
              <a:t>87%</a:t>
            </a:r>
            <a:r>
              <a:rPr lang="zh-CN" altLang="en-US" dirty="0">
                <a:effectLst/>
                <a:latin typeface="Arial" panose="020B0604020202020204" pitchFamily="34" charset="0"/>
              </a:rPr>
              <a:t>），且</a:t>
            </a:r>
            <a:r>
              <a:rPr lang="en-US" altLang="zh-CN" dirty="0">
                <a:effectLst/>
                <a:latin typeface="Arial" panose="020B0604020202020204" pitchFamily="34" charset="0"/>
              </a:rPr>
              <a:t>100%</a:t>
            </a:r>
            <a:r>
              <a:rPr lang="zh-CN" altLang="en-US" dirty="0">
                <a:effectLst/>
                <a:latin typeface="Arial" panose="020B0604020202020204" pitchFamily="34" charset="0"/>
              </a:rPr>
              <a:t>确认非错误位</a:t>
            </a:r>
            <a:endParaRPr lang="en-US" altLang="zh-CN" dirty="0">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404514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12</a:t>
            </a:r>
            <a:r>
              <a:rPr lang="zh-CN" altLang="en-US" dirty="0"/>
              <a:t>：</a:t>
            </a:r>
            <a:r>
              <a:rPr lang="zh-CN" altLang="en-US" dirty="0">
                <a:effectLst/>
                <a:latin typeface="Arial" panose="020B0604020202020204" pitchFamily="34" charset="0"/>
              </a:rPr>
              <a:t>随着接收网关的增加，检测到的损坏位呈对数增长</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a:t>
            </a:r>
            <a:r>
              <a:rPr lang="zh-CN" altLang="en-US" dirty="0">
                <a:effectLst/>
                <a:latin typeface="Arial" panose="020B0604020202020204" pitchFamily="34" charset="0"/>
              </a:rPr>
              <a:t>：存在多个干扰节点时的错误比特检测性能：干扰是可加的，最终饱和，而增益随着接收网关数增加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14</a:t>
            </a:r>
            <a:r>
              <a:rPr lang="zh-CN" altLang="en-US" dirty="0">
                <a:effectLst/>
                <a:latin typeface="Arial" panose="020B0604020202020204" pitchFamily="34" charset="0"/>
              </a:rPr>
              <a:t>：随着干扰源数量的增加，比特误差的相应累积分布函数。这证实了图</a:t>
            </a:r>
            <a:r>
              <a:rPr lang="en-US" altLang="zh-CN" dirty="0">
                <a:effectLst/>
                <a:latin typeface="Arial" panose="020B0604020202020204" pitchFamily="34" charset="0"/>
              </a:rPr>
              <a:t>9</a:t>
            </a:r>
            <a:r>
              <a:rPr lang="zh-CN" altLang="en-US" dirty="0">
                <a:effectLst/>
                <a:latin typeface="Arial" panose="020B0604020202020204" pitchFamily="34" charset="0"/>
              </a:rPr>
              <a:t>所示的数据，并显示了数据包中的位错误数在</a:t>
            </a:r>
            <a:r>
              <a:rPr lang="en-US" altLang="zh-CN" dirty="0">
                <a:effectLst/>
                <a:latin typeface="Arial" panose="020B0604020202020204" pitchFamily="34" charset="0"/>
              </a:rPr>
              <a:t>OPR</a:t>
            </a:r>
            <a:r>
              <a:rPr lang="zh-CN" altLang="en-US" dirty="0">
                <a:effectLst/>
                <a:latin typeface="Arial" panose="020B0604020202020204" pitchFamily="34" charset="0"/>
              </a:rPr>
              <a:t>可以恢复的</a:t>
            </a:r>
            <a:r>
              <a:rPr lang="en-US" altLang="zh-CN" dirty="0">
                <a:effectLst/>
                <a:latin typeface="Arial" panose="020B0604020202020204" pitchFamily="34" charset="0"/>
              </a:rPr>
              <a:t>30</a:t>
            </a:r>
            <a:r>
              <a:rPr lang="zh-CN" altLang="en-US" dirty="0">
                <a:effectLst/>
                <a:latin typeface="Arial" panose="020B0604020202020204" pitchFamily="34" charset="0"/>
              </a:rPr>
              <a:t>位数范围内</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algn="just"/>
            <a:r>
              <a:rPr lang="en-US" altLang="zh-CN" dirty="0">
                <a:effectLst/>
                <a:latin typeface="Arial" panose="020B0604020202020204" pitchFamily="34" charset="0"/>
              </a:rPr>
              <a:t>Figure 15</a:t>
            </a:r>
            <a:r>
              <a:rPr lang="zh-CN" altLang="en-US" dirty="0">
                <a:effectLst/>
                <a:latin typeface="Arial" panose="020B0604020202020204" pitchFamily="34"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由于比特翻转的概率性质，误差中心并不总是与有效载荷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中感知到的比特误差一致</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dirty="0">
                <a:effectLst/>
                <a:latin typeface="Arial" panose="020B0604020202020204" pitchFamily="34" charset="0"/>
              </a:rPr>
              <a:t>在</a:t>
            </a:r>
            <a:r>
              <a:rPr lang="en-US" altLang="zh-CN" dirty="0">
                <a:effectLst/>
                <a:latin typeface="Arial" panose="020B0604020202020204" pitchFamily="34" charset="0"/>
              </a:rPr>
              <a:t>30</a:t>
            </a:r>
            <a:r>
              <a:rPr lang="zh-CN" altLang="en-US" dirty="0">
                <a:effectLst/>
                <a:latin typeface="Arial" panose="020B0604020202020204" pitchFamily="34" charset="0"/>
              </a:rPr>
              <a:t>位内可以发现很大比例的位错误（高达</a:t>
            </a:r>
            <a:r>
              <a:rPr lang="en-US" altLang="zh-CN" dirty="0">
                <a:effectLst/>
                <a:latin typeface="Arial" panose="020B0604020202020204" pitchFamily="34" charset="0"/>
              </a:rPr>
              <a:t>80%</a:t>
            </a:r>
            <a:r>
              <a:rPr lang="zh-CN" altLang="en-US" dirty="0">
                <a:effectLst/>
                <a:latin typeface="Arial" panose="020B0604020202020204" pitchFamily="34" charset="0"/>
              </a:rPr>
              <a:t>）</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a:t>
            </a:r>
            <a:r>
              <a:rPr lang="zh-CN" altLang="en-US" dirty="0">
                <a:effectLst/>
                <a:latin typeface="Arial" panose="020B0604020202020204" pitchFamily="34" charset="0"/>
              </a:rPr>
              <a:t>：一个包更容易同时被较少的网关接收；大量的网关可以提高更正数据包的几率：有六个网关同时接受时，</a:t>
            </a:r>
            <a:r>
              <a:rPr lang="en-US" altLang="zh-CN" dirty="0">
                <a:effectLst/>
                <a:latin typeface="Arial" panose="020B0604020202020204" pitchFamily="34" charset="0"/>
              </a:rPr>
              <a:t>OPR</a:t>
            </a:r>
            <a:r>
              <a:rPr lang="zh-CN" altLang="en-US" dirty="0">
                <a:effectLst/>
                <a:latin typeface="Arial" panose="020B0604020202020204" pitchFamily="34" charset="0"/>
              </a:rPr>
              <a:t>能够在</a:t>
            </a:r>
            <a:r>
              <a:rPr lang="zh-CN" altLang="zh-CN" sz="1800" dirty="0">
                <a:effectLst/>
                <a:ea typeface="等线" panose="02010600030101010101" pitchFamily="2" charset="-122"/>
                <a:cs typeface="Times New Roman" panose="02020603050405020304" pitchFamily="18" charset="0"/>
              </a:rPr>
              <a:t>错误在</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位以内</a:t>
            </a:r>
            <a:r>
              <a:rPr lang="zh-CN" altLang="en-US" sz="1800" dirty="0">
                <a:effectLst/>
                <a:ea typeface="等线" panose="02010600030101010101" pitchFamily="2" charset="-122"/>
                <a:cs typeface="Times New Roman" panose="02020603050405020304" pitchFamily="18" charset="0"/>
              </a:rPr>
              <a:t>时</a:t>
            </a:r>
            <a:r>
              <a:rPr lang="zh-CN" altLang="en-US" dirty="0">
                <a:effectLst/>
                <a:latin typeface="Arial" panose="020B0604020202020204" pitchFamily="34" charset="0"/>
              </a:rPr>
              <a:t>恢复</a:t>
            </a:r>
            <a:r>
              <a:rPr lang="en-US" altLang="zh-CN" dirty="0">
                <a:effectLst/>
                <a:latin typeface="Arial" panose="020B0604020202020204" pitchFamily="34" charset="0"/>
              </a:rPr>
              <a:t>20%</a:t>
            </a:r>
            <a:r>
              <a:rPr lang="zh-CN" altLang="en-US" dirty="0">
                <a:effectLst/>
                <a:latin typeface="Arial" panose="020B0604020202020204" pitchFamily="34" charset="0"/>
              </a:rPr>
              <a:t>到</a:t>
            </a:r>
            <a:r>
              <a:rPr lang="en-US" altLang="zh-CN" dirty="0">
                <a:effectLst/>
                <a:latin typeface="Arial" panose="020B0604020202020204" pitchFamily="34" charset="0"/>
              </a:rPr>
              <a:t>72%</a:t>
            </a:r>
            <a:r>
              <a:rPr lang="zh-CN" altLang="en-US" dirty="0">
                <a:effectLst/>
                <a:latin typeface="Arial" panose="020B0604020202020204" pitchFamily="34" charset="0"/>
              </a:rPr>
              <a:t>的数据包；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不太可能发现包含许多错误位的数据包，大多数都小于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271006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权衡</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共同问题：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少量的位翻转引起的突发碰撞</a:t>
            </a: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为了测试</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的性能，本文默认已经关闭了</a:t>
            </a:r>
            <a:r>
              <a:rPr lang="en-US" altLang="zh-CN" sz="1800" b="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有效载荷中的</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FEC</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功能</a:t>
            </a:r>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可以依靠跨多个网关观察到的信号以及已知的报头字段和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来提供错误恢复能力，而不会影响客户端消息长度</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传统速率自适应：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包括前向错误编码和扩频因子的改变</a:t>
            </a:r>
          </a:p>
          <a:p>
            <a:pPr indent="10668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扩展消息长度以提高恢复能力</a:t>
            </a:r>
          </a:p>
          <a:p>
            <a:pPr indent="10668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②牺牲客户端电池寿命和网络容量提高数据包恢复率</a:t>
            </a:r>
            <a:endParaRPr lang="en-US" altLang="zh-CN" dirty="0"/>
          </a:p>
          <a:p>
            <a:endParaRPr lang="en-US" altLang="zh-CN" dirty="0"/>
          </a:p>
          <a:p>
            <a:r>
              <a:rPr lang="en-US" altLang="zh-CN" dirty="0"/>
              <a:t>Table 3</a:t>
            </a:r>
            <a:r>
              <a:rPr lang="zh-CN" altLang="en-US" dirty="0"/>
              <a:t>：</a:t>
            </a:r>
            <a:r>
              <a:rPr lang="en-US" altLang="zh-CN" dirty="0" err="1">
                <a:effectLst/>
                <a:latin typeface="Arial" panose="020B0604020202020204" pitchFamily="34" charset="0"/>
              </a:rPr>
              <a:t>SemTech</a:t>
            </a:r>
            <a:r>
              <a:rPr lang="zh-CN" altLang="en-US" dirty="0">
                <a:effectLst/>
                <a:latin typeface="Arial" panose="020B0604020202020204" pitchFamily="34" charset="0"/>
              </a:rPr>
              <a:t>的</a:t>
            </a:r>
            <a:r>
              <a:rPr lang="en-US" altLang="zh-CN" dirty="0" err="1">
                <a:effectLst/>
                <a:latin typeface="Arial" panose="020B0604020202020204" pitchFamily="34" charset="0"/>
              </a:rPr>
              <a:t>LoRa</a:t>
            </a:r>
            <a:r>
              <a:rPr lang="zh-CN" altLang="en-US" dirty="0">
                <a:effectLst/>
                <a:latin typeface="Arial" panose="020B0604020202020204" pitchFamily="34" charset="0"/>
              </a:rPr>
              <a:t>设计指南已经量化了在表</a:t>
            </a:r>
            <a:r>
              <a:rPr lang="en-US" altLang="zh-CN" dirty="0">
                <a:effectLst/>
                <a:latin typeface="Arial" panose="020B0604020202020204" pitchFamily="34" charset="0"/>
              </a:rPr>
              <a:t>3</a:t>
            </a:r>
            <a:r>
              <a:rPr lang="zh-CN" altLang="en-US" dirty="0">
                <a:effectLst/>
                <a:latin typeface="Arial" panose="020B0604020202020204" pitchFamily="34" charset="0"/>
              </a:rPr>
              <a:t>中再现的</a:t>
            </a:r>
            <a:r>
              <a:rPr lang="en-US" altLang="zh-CN" dirty="0">
                <a:effectLst/>
                <a:latin typeface="Arial" panose="020B0604020202020204" pitchFamily="34" charset="0"/>
              </a:rPr>
              <a:t>20%</a:t>
            </a:r>
            <a:r>
              <a:rPr lang="zh-CN" altLang="en-US" dirty="0">
                <a:effectLst/>
                <a:latin typeface="Arial" panose="020B0604020202020204" pitchFamily="34" charset="0"/>
              </a:rPr>
              <a:t>分组错误率的加性高斯白噪声下不同编码速率选择的编码增益（</a:t>
            </a:r>
            <a:r>
              <a:rPr lang="en-US" altLang="zh-CN" dirty="0">
                <a:effectLst/>
                <a:latin typeface="Arial" panose="020B0604020202020204" pitchFamily="34" charset="0"/>
              </a:rPr>
              <a:t>dB</a:t>
            </a:r>
            <a:r>
              <a:rPr lang="zh-CN" altLang="en-US" dirty="0">
                <a:effectLst/>
                <a:latin typeface="Arial" panose="020B0604020202020204" pitchFamily="34" charset="0"/>
              </a:rPr>
              <a:t>），结果显示编码增益相对较低（低于</a:t>
            </a:r>
            <a:r>
              <a:rPr lang="en-US" altLang="zh-CN" dirty="0">
                <a:effectLst/>
                <a:latin typeface="Arial" panose="020B0604020202020204" pitchFamily="34" charset="0"/>
              </a:rPr>
              <a:t>1</a:t>
            </a:r>
            <a:r>
              <a:rPr lang="zh-CN" altLang="en-US" dirty="0">
                <a:effectLst/>
                <a:latin typeface="Arial" panose="020B0604020202020204" pitchFamily="34" charset="0"/>
              </a:rPr>
              <a:t>分贝）；我们推测，这个设计决定是故意的，以利于设备和解码过程的简单性，不幸的是以牺牲编码恢复力为代价</a:t>
            </a:r>
            <a:endParaRPr lang="en-US" altLang="zh-CN" dirty="0">
              <a:effectLst/>
              <a:latin typeface="Arial" panose="020B0604020202020204" pitchFamily="34" charset="0"/>
            </a:endParaRPr>
          </a:p>
          <a:p>
            <a:r>
              <a:rPr lang="zh-CN" altLang="en-US" dirty="0">
                <a:effectLst/>
                <a:latin typeface="Arial" panose="020B0604020202020204" pitchFamily="34" charset="0"/>
              </a:rPr>
              <a:t>当网关数量增多时效果减小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17</a:t>
            </a:r>
            <a:r>
              <a:rPr lang="zh-CN" altLang="en-US" dirty="0">
                <a:effectLst/>
                <a:latin typeface="Arial" panose="020B0604020202020204" pitchFamily="34" charset="0"/>
              </a:rPr>
              <a:t>：当网关数量增多时以对数方式显著增加增益，且不影响简单性，</a:t>
            </a:r>
            <a:r>
              <a:rPr lang="en-US" altLang="zh-CN" dirty="0">
                <a:effectLst/>
                <a:latin typeface="Arial" panose="020B0604020202020204" pitchFamily="34" charset="0"/>
              </a:rPr>
              <a:t>6</a:t>
            </a:r>
            <a:r>
              <a:rPr lang="zh-CN" altLang="en-US" dirty="0">
                <a:effectLst/>
                <a:latin typeface="Arial" panose="020B0604020202020204" pitchFamily="34" charset="0"/>
              </a:rPr>
              <a:t>个网关最高可达</a:t>
            </a:r>
            <a:r>
              <a:rPr lang="en-US" altLang="zh-CN" dirty="0">
                <a:effectLst/>
                <a:latin typeface="Arial" panose="020B0604020202020204" pitchFamily="34" charset="0"/>
              </a:rPr>
              <a:t>2.5db</a:t>
            </a:r>
            <a:r>
              <a:rPr lang="zh-CN" altLang="en-US" dirty="0">
                <a:effectLst/>
                <a:latin typeface="Arial" panose="020B0604020202020204" pitchFamily="34" charset="0"/>
              </a:rPr>
              <a:t>，优于</a:t>
            </a:r>
            <a:r>
              <a:rPr lang="en-US" altLang="zh-CN" dirty="0" err="1">
                <a:effectLst/>
                <a:latin typeface="Arial" panose="020B0604020202020204" pitchFamily="34" charset="0"/>
              </a:rPr>
              <a:t>LoRa</a:t>
            </a:r>
            <a:r>
              <a:rPr lang="zh-CN" altLang="en-US" dirty="0">
                <a:effectLst/>
                <a:latin typeface="Arial" panose="020B0604020202020204" pitchFamily="34" charset="0"/>
              </a:rPr>
              <a:t>标准汉明码</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350454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改正错误：①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给出错误在包中的位置的提示，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系统有足够的时间测试潜在错误位上的所有排列，直到包通过其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检查。</a:t>
            </a:r>
          </a:p>
          <a:p>
            <a:pPr marL="800100"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②然后，这些候选分组可以被传递到应用层，在应用层，只有实际数据包通过用于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MIC</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798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系统结构</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网关可以位于室内或室外：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没有丢弃损坏的数据包，而是将无效的数据包和有效数据、信号强度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、用于关联接收的元数据，一起转发到云</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网关嗅探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网关和网络服务器之间的流量，以收集元数据并对有效负载进行排序，然后在可能的情况下与接收到的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出错数据包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一起进行处理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在云端执行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链路层误码校正后返回改正的帧</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过程：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拦截网关和网络服务器之间的流量，并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计算</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验证的有效负载。然后在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上验证这些有效负载，该服务器删除带有无效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MIC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的消息</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en-US" altLang="zh-CN" sz="1800" b="1" kern="100" dirty="0">
                <a:effectLst/>
                <a:latin typeface="等线" panose="02010600030101010101" pitchFamily="2" charset="-122"/>
                <a:ea typeface="等线" panose="02010600030101010101" pitchFamily="2" charset="-122"/>
              </a:rPr>
              <a:t>RSSI</a:t>
            </a:r>
            <a:r>
              <a:rPr lang="zh-CN" altLang="zh-CN" sz="1800" b="1" kern="100" dirty="0">
                <a:effectLst/>
                <a:latin typeface="等线" panose="02010600030101010101" pitchFamily="2" charset="-122"/>
                <a:ea typeface="等线" panose="02010600030101010101" pitchFamily="2" charset="-122"/>
              </a:rPr>
              <a:t>电平采样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检测加密负载中的错误：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设备具有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addressable register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，该寄存器以采样粒度在整个分组接收期间返回实时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电平；此功能通过</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监控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接收过程，该中断信号将样本采集驱动到循环缓冲区中，每位最多可收集数百次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；样本经过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down-sampled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后与有效载荷一起发送，约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200bits</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Figure 6</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传输的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数据包受到了相同频谱使用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更高强度的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数据包的干扰，将接收到的有效载荷与采集到的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样本进行比对，可以发现误码位置与碰撞引起的高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值直接相关</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线索：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更强的干扰产生错误比特的几率更高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b="1" kern="100" dirty="0">
                <a:effectLst/>
                <a:latin typeface="等线" panose="02010600030101010101" pitchFamily="2" charset="-122"/>
                <a:ea typeface="等线" panose="02010600030101010101" pitchFamily="2" charset="-122"/>
              </a:rPr>
              <a:t>BCL</a:t>
            </a:r>
            <a:r>
              <a:rPr lang="zh-CN" altLang="en-US" sz="1200" b="1" kern="100" dirty="0">
                <a:effectLst/>
                <a:latin typeface="等线" panose="02010600030101010101" pitchFamily="2" charset="-122"/>
                <a:ea typeface="等线" panose="02010600030101010101" pitchFamily="2" charset="-122"/>
              </a:rPr>
              <a:t>：</a:t>
            </a:r>
            <a:r>
              <a:rPr lang="zh-CN" altLang="en-US" sz="1800" dirty="0">
                <a:effectLst/>
                <a:latin typeface="Arial" panose="020B0604020202020204" pitchFamily="34" charset="0"/>
              </a:rPr>
              <a:t>与数据包大小相同的比特数。向量被初始化为零（意味着正确地接收到比特），并且可以增加到</a:t>
            </a:r>
            <a:r>
              <a:rPr lang="en-US" altLang="zh-CN" sz="1800" dirty="0">
                <a:effectLst/>
                <a:latin typeface="Arial" panose="020B0604020202020204" pitchFamily="34" charset="0"/>
              </a:rPr>
              <a:t>100</a:t>
            </a:r>
            <a:r>
              <a:rPr lang="zh-CN" altLang="en-US" sz="1800" dirty="0">
                <a:effectLst/>
                <a:latin typeface="Arial" panose="020B0604020202020204" pitchFamily="34" charset="0"/>
              </a:rPr>
              <a:t>（这意味着比特在接收过程中必然被破坏了），这使得</a:t>
            </a:r>
            <a:r>
              <a:rPr lang="en-US" altLang="zh-CN" sz="1800" dirty="0">
                <a:effectLst/>
                <a:latin typeface="Arial" panose="020B0604020202020204" pitchFamily="34" charset="0"/>
              </a:rPr>
              <a:t>OPR</a:t>
            </a:r>
            <a:r>
              <a:rPr lang="zh-CN" altLang="en-US" sz="1800" dirty="0">
                <a:effectLst/>
                <a:latin typeface="Arial" panose="020B0604020202020204" pitchFamily="34" charset="0"/>
              </a:rPr>
              <a:t>可以根据使用的方法给出不同程度的置信度。</a:t>
            </a:r>
            <a:endParaRPr lang="en-US" altLang="zh-CN" sz="1200" b="1" kern="100" dirty="0">
              <a:effectLst/>
              <a:latin typeface="等线" panose="02010600030101010101" pitchFamily="2" charset="-122"/>
              <a:ea typeface="等线" panose="02010600030101010101" pitchFamily="2" charset="-122"/>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143100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1" dirty="0">
                <a:effectLst/>
                <a:latin typeface="Arial" panose="020B0604020202020204" pitchFamily="34" charset="0"/>
              </a:rPr>
              <a:t>多径效应：</a:t>
            </a:r>
            <a:r>
              <a:rPr lang="zh-CN" altLang="en-US" sz="2800" dirty="0">
                <a:effectLst/>
                <a:latin typeface="Arial" panose="020B0604020202020204" pitchFamily="34" charset="0"/>
              </a:rPr>
              <a:t>同一个发送的信号通过不同的无线路径传播，在到达每个接收网关之前，会受到不同的反射、衰落和干扰的影响，在每个接收网关处观察到不同的错误比特位；我们观察到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即使多个接收端受到类似的干扰，数据包也不会以相同的方式受到影响</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目的：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使用这些数据参数的组合，可以唯一地标识分组及其地理位置，故识别跨网关的哪些接收到的信号对应于同一个数据包</a:t>
            </a:r>
          </a:p>
          <a:p>
            <a:endParaRPr lang="en-US" altLang="zh-CN" dirty="0"/>
          </a:p>
          <a:p>
            <a:r>
              <a:rPr lang="zh-CN" altLang="en-US" dirty="0"/>
              <a:t>多网关检测到的错误</a:t>
            </a:r>
            <a:r>
              <a:rPr lang="en-US" altLang="zh-CN" dirty="0"/>
              <a:t>bit</a:t>
            </a:r>
            <a:r>
              <a:rPr lang="zh-CN" altLang="en-US" dirty="0"/>
              <a:t>在</a:t>
            </a:r>
            <a:r>
              <a:rPr lang="en-US" altLang="zh-CN" dirty="0"/>
              <a:t>BCL</a:t>
            </a:r>
            <a:r>
              <a:rPr lang="zh-CN" altLang="en-US" dirty="0"/>
              <a:t>中设置最大值，而单网关使用</a:t>
            </a:r>
            <a:r>
              <a:rPr lang="en-US" altLang="zh-CN" dirty="0"/>
              <a:t>RSSI</a:t>
            </a:r>
            <a:r>
              <a:rPr lang="zh-CN" altLang="en-US" dirty="0"/>
              <a:t>检测到的错误</a:t>
            </a:r>
            <a:r>
              <a:rPr lang="en-US" altLang="zh-CN" dirty="0"/>
              <a:t>bit</a:t>
            </a:r>
            <a:r>
              <a:rPr lang="zh-CN" altLang="en-US" dirty="0"/>
              <a:t>要先取平均值再设置进</a:t>
            </a:r>
            <a:r>
              <a:rPr lang="en-US" altLang="zh-CN" dirty="0"/>
              <a:t>BCL</a:t>
            </a:r>
          </a:p>
          <a:p>
            <a:pPr algn="just">
              <a:lnSpc>
                <a:spcPct val="173000"/>
              </a:lnSpc>
              <a:spcBef>
                <a:spcPts val="1300"/>
              </a:spcBef>
              <a:spcAft>
                <a:spcPts val="1300"/>
              </a:spcAft>
            </a:pPr>
            <a:endParaRPr lang="en-US" altLang="zh-CN" sz="1000" b="1" kern="100" dirty="0">
              <a:effectLst/>
              <a:latin typeface="等线" panose="02010600030101010101" pitchFamily="2" charset="-122"/>
              <a:ea typeface="等线"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42868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共同干扰源</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算法：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combnk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：组合枚举</a:t>
            </a:r>
          </a:p>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现象：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相同的干扰源不会在不同的接收器上引起相同的行为字节流：</a:t>
            </a:r>
            <a:r>
              <a:rPr lang="zh-CN" altLang="en-US" sz="2800" dirty="0">
                <a:effectLst/>
                <a:latin typeface="Arial" panose="020B0604020202020204" pitchFamily="34" charset="0"/>
              </a:rPr>
              <a:t>只有在字节流中存在差异时，错误位的检测才起作用。例如，当查看二进制表示中的第三列错误位（</a:t>
            </a:r>
            <a:r>
              <a:rPr lang="en-US" altLang="zh-CN" sz="2800" dirty="0">
                <a:effectLst/>
                <a:latin typeface="Arial" panose="020B0604020202020204" pitchFamily="34" charset="0"/>
              </a:rPr>
              <a:t>8</a:t>
            </a:r>
            <a:r>
              <a:rPr lang="zh-CN" altLang="en-US" sz="2800" dirty="0">
                <a:effectLst/>
                <a:latin typeface="Arial" panose="020B0604020202020204" pitchFamily="34" charset="0"/>
              </a:rPr>
              <a:t>，</a:t>
            </a:r>
            <a:r>
              <a:rPr lang="en-US" altLang="zh-CN" sz="2800" dirty="0">
                <a:effectLst/>
                <a:latin typeface="Arial" panose="020B0604020202020204" pitchFamily="34" charset="0"/>
              </a:rPr>
              <a:t>6</a:t>
            </a:r>
            <a:r>
              <a:rPr lang="zh-CN" altLang="en-US" sz="2800" dirty="0">
                <a:effectLst/>
                <a:latin typeface="Arial" panose="020B0604020202020204" pitchFamily="34" charset="0"/>
              </a:rPr>
              <a:t>，</a:t>
            </a:r>
            <a:r>
              <a:rPr lang="en-US" altLang="zh-CN" sz="2800" dirty="0">
                <a:effectLst/>
                <a:latin typeface="Arial" panose="020B0604020202020204" pitchFamily="34" charset="0"/>
              </a:rPr>
              <a:t>4</a:t>
            </a:r>
            <a:r>
              <a:rPr lang="zh-CN" altLang="en-US" sz="2800" dirty="0">
                <a:effectLst/>
                <a:latin typeface="Arial" panose="020B0604020202020204" pitchFamily="34" charset="0"/>
              </a:rPr>
              <a:t>）时，它显示</a:t>
            </a:r>
            <a:r>
              <a:rPr lang="en-US" altLang="zh-CN" sz="2800" dirty="0">
                <a:effectLst/>
                <a:latin typeface="Arial" panose="020B0604020202020204" pitchFamily="34" charset="0"/>
              </a:rPr>
              <a:t>RX3</a:t>
            </a:r>
            <a:r>
              <a:rPr lang="zh-CN" altLang="en-US" sz="2800" dirty="0">
                <a:effectLst/>
                <a:latin typeface="Arial" panose="020B0604020202020204" pitchFamily="34" charset="0"/>
              </a:rPr>
              <a:t>位错误是</a:t>
            </a:r>
            <a:r>
              <a:rPr lang="en-US" altLang="zh-CN" sz="2800" dirty="0">
                <a:effectLst/>
                <a:latin typeface="Arial" panose="020B0604020202020204" pitchFamily="34" charset="0"/>
              </a:rPr>
              <a:t>RX2</a:t>
            </a:r>
            <a:r>
              <a:rPr lang="zh-CN" altLang="en-US" sz="2800" dirty="0">
                <a:effectLst/>
                <a:latin typeface="Arial" panose="020B0604020202020204" pitchFamily="34" charset="0"/>
              </a:rPr>
              <a:t>的子集。因此，如果只接收到</a:t>
            </a:r>
            <a:r>
              <a:rPr lang="en-US" altLang="zh-CN" sz="2800" dirty="0">
                <a:effectLst/>
                <a:latin typeface="Arial" panose="020B0604020202020204" pitchFamily="34" charset="0"/>
              </a:rPr>
              <a:t>RX2</a:t>
            </a:r>
            <a:r>
              <a:rPr lang="zh-CN" altLang="en-US" sz="2800" dirty="0">
                <a:effectLst/>
                <a:latin typeface="Arial" panose="020B0604020202020204" pitchFamily="34" charset="0"/>
              </a:rPr>
              <a:t>和</a:t>
            </a:r>
            <a:r>
              <a:rPr lang="en-US" altLang="zh-CN" sz="2800" dirty="0">
                <a:effectLst/>
                <a:latin typeface="Arial" panose="020B0604020202020204" pitchFamily="34" charset="0"/>
              </a:rPr>
              <a:t>RX3</a:t>
            </a:r>
            <a:r>
              <a:rPr lang="zh-CN" altLang="en-US" sz="2800" dirty="0">
                <a:effectLst/>
                <a:latin typeface="Arial" panose="020B0604020202020204" pitchFamily="34" charset="0"/>
              </a:rPr>
              <a:t>，则</a:t>
            </a:r>
            <a:r>
              <a:rPr lang="en-US" altLang="zh-CN" sz="2800" dirty="0">
                <a:effectLst/>
                <a:latin typeface="Arial" panose="020B0604020202020204" pitchFamily="34" charset="0"/>
              </a:rPr>
              <a:t>OPR</a:t>
            </a:r>
            <a:r>
              <a:rPr lang="zh-CN" altLang="en-US" sz="2800" dirty="0">
                <a:effectLst/>
                <a:latin typeface="Arial" panose="020B0604020202020204" pitchFamily="34" charset="0"/>
              </a:rPr>
              <a:t>将看不到错误位。方便的是，</a:t>
            </a:r>
            <a:r>
              <a:rPr lang="en-US" altLang="zh-CN" sz="2800" dirty="0">
                <a:effectLst/>
                <a:latin typeface="Arial" panose="020B0604020202020204" pitchFamily="34" charset="0"/>
              </a:rPr>
              <a:t>RX1</a:t>
            </a:r>
            <a:r>
              <a:rPr lang="zh-CN" altLang="en-US" sz="2800" dirty="0">
                <a:effectLst/>
                <a:latin typeface="Arial" panose="020B0604020202020204" pitchFamily="34" charset="0"/>
              </a:rPr>
              <a:t>位没有受到影响，可以用来检测错误位。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2812613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2749690"/>
            <a:ext cx="6512230" cy="878840"/>
          </a:xfrm>
        </p:spPr>
        <p:txBody>
          <a:bodyPr/>
          <a:lstStyle/>
          <a:p>
            <a:r>
              <a:rPr lang="zh-CN" altLang="en-US" dirty="0">
                <a:ea typeface="+mn-ea"/>
                <a:cs typeface="+mn-ea"/>
              </a:rPr>
              <a:t>低功耗</a:t>
            </a:r>
            <a:r>
              <a:rPr lang="zh-CN" altLang="en-US">
                <a:ea typeface="+mn-ea"/>
                <a:cs typeface="+mn-ea"/>
              </a:rPr>
              <a:t>广域网云优化</a:t>
            </a:r>
            <a:r>
              <a:rPr lang="zh-CN" altLang="en-US" dirty="0">
                <a:ea typeface="+mn-ea"/>
                <a:cs typeface="+mn-ea"/>
              </a:rPr>
              <a:t>链路层</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矩形 3">
            <a:extLst>
              <a:ext uri="{FF2B5EF4-FFF2-40B4-BE49-F238E27FC236}">
                <a16:creationId xmlns:a16="http://schemas.microsoft.com/office/drawing/2014/main" id="{043D51A8-0A86-41E7-A13F-9F5A50792623}"/>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5" name="矩形 4">
            <a:extLst>
              <a:ext uri="{FF2B5EF4-FFF2-40B4-BE49-F238E27FC236}">
                <a16:creationId xmlns:a16="http://schemas.microsoft.com/office/drawing/2014/main" id="{89E8FF02-9784-438F-9CE8-2802CF9C0A4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12" name="矩形 11">
            <a:extLst>
              <a:ext uri="{FF2B5EF4-FFF2-40B4-BE49-F238E27FC236}">
                <a16:creationId xmlns:a16="http://schemas.microsoft.com/office/drawing/2014/main" id="{899C1A3C-76A4-46C5-AE33-B2B688F624AB}"/>
              </a:ext>
            </a:extLst>
          </p:cNvPr>
          <p:cNvSpPr/>
          <p:nvPr/>
        </p:nvSpPr>
        <p:spPr>
          <a:xfrm>
            <a:off x="584652" y="1055959"/>
            <a:ext cx="11022696" cy="4801314"/>
          </a:xfrm>
          <a:prstGeom prst="rect">
            <a:avLst/>
          </a:prstGeom>
        </p:spPr>
        <p:txBody>
          <a:bodyPr wrap="square">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zh-CN" altLang="en-US" b="1" dirty="0"/>
              <a:t>以第三列错误为例</a:t>
            </a:r>
            <a:endParaRPr lang="en-US" altLang="zh-CN" b="1" dirty="0"/>
          </a:p>
          <a:p>
            <a:r>
              <a:rPr lang="en-US" altLang="zh-CN" dirty="0"/>
              <a:t>                                                                                                    </a:t>
            </a:r>
            <a:r>
              <a:rPr lang="en-US" altLang="zh-CN" dirty="0">
                <a:solidFill>
                  <a:srgbClr val="FF0000"/>
                </a:solidFill>
              </a:rPr>
              <a:t>1</a:t>
            </a:r>
            <a:r>
              <a:rPr lang="en-US" altLang="zh-CN" dirty="0"/>
              <a:t>000            </a:t>
            </a:r>
            <a:r>
              <a:rPr lang="en-US" altLang="zh-CN" dirty="0">
                <a:solidFill>
                  <a:srgbClr val="FF0000"/>
                </a:solidFill>
              </a:rPr>
              <a:t>1</a:t>
            </a:r>
            <a:r>
              <a:rPr lang="en-US" altLang="zh-CN" dirty="0"/>
              <a:t>000               0</a:t>
            </a:r>
            <a:r>
              <a:rPr lang="en-US" altLang="zh-CN" dirty="0">
                <a:solidFill>
                  <a:srgbClr val="FF0000"/>
                </a:solidFill>
              </a:rPr>
              <a:t>1</a:t>
            </a:r>
            <a:r>
              <a:rPr lang="en-US" altLang="zh-CN" dirty="0"/>
              <a:t>00  </a:t>
            </a:r>
          </a:p>
          <a:p>
            <a:r>
              <a:rPr lang="en-US" altLang="zh-CN" dirty="0"/>
              <a:t>                                                                                                    0</a:t>
            </a:r>
            <a:r>
              <a:rPr lang="en-US" altLang="zh-CN" dirty="0">
                <a:solidFill>
                  <a:srgbClr val="FF0000"/>
                </a:solidFill>
              </a:rPr>
              <a:t>11</a:t>
            </a:r>
            <a:r>
              <a:rPr lang="en-US" altLang="zh-CN" dirty="0"/>
              <a:t>0            0</a:t>
            </a:r>
            <a:r>
              <a:rPr lang="en-US" altLang="zh-CN" dirty="0">
                <a:solidFill>
                  <a:srgbClr val="FF0000"/>
                </a:solidFill>
              </a:rPr>
              <a:t>1</a:t>
            </a:r>
            <a:r>
              <a:rPr lang="en-US" altLang="zh-CN" dirty="0"/>
              <a:t>00               0</a:t>
            </a:r>
            <a:r>
              <a:rPr lang="en-US" altLang="zh-CN" dirty="0">
                <a:solidFill>
                  <a:srgbClr val="FF0000"/>
                </a:solidFill>
              </a:rPr>
              <a:t>11</a:t>
            </a:r>
            <a:r>
              <a:rPr lang="en-US" altLang="zh-CN" dirty="0"/>
              <a:t>0</a:t>
            </a:r>
          </a:p>
          <a:p>
            <a:r>
              <a:rPr lang="en-US" altLang="zh-CN" dirty="0"/>
              <a:t>                                                                                                    ———————————————</a:t>
            </a:r>
          </a:p>
          <a:p>
            <a:r>
              <a:rPr lang="en-US" altLang="zh-CN" dirty="0"/>
              <a:t>                                                                                                    </a:t>
            </a:r>
            <a:r>
              <a:rPr lang="en-US" altLang="zh-CN" dirty="0">
                <a:solidFill>
                  <a:srgbClr val="FF0000"/>
                </a:solidFill>
              </a:rPr>
              <a:t>111</a:t>
            </a:r>
            <a:r>
              <a:rPr lang="en-US" altLang="zh-CN" dirty="0"/>
              <a:t>0            </a:t>
            </a:r>
            <a:r>
              <a:rPr lang="en-US" altLang="zh-CN" dirty="0">
                <a:solidFill>
                  <a:srgbClr val="FF0000"/>
                </a:solidFill>
              </a:rPr>
              <a:t>11</a:t>
            </a:r>
            <a:r>
              <a:rPr lang="en-US" altLang="zh-CN" dirty="0"/>
              <a:t>00               00</a:t>
            </a:r>
            <a:r>
              <a:rPr lang="en-US" altLang="zh-CN" dirty="0">
                <a:solidFill>
                  <a:srgbClr val="FF0000"/>
                </a:solidFill>
              </a:rPr>
              <a:t>1</a:t>
            </a:r>
            <a:r>
              <a:rPr lang="en-US" altLang="zh-CN" dirty="0"/>
              <a:t>0</a:t>
            </a:r>
          </a:p>
          <a:p>
            <a:r>
              <a:rPr lang="en-US" altLang="zh-CN" dirty="0"/>
              <a:t>                                                                                                RX1⊕RX2    RX1⊕RX3     RX2⊕RX3</a:t>
            </a:r>
          </a:p>
          <a:p>
            <a:endParaRPr lang="en-US" altLang="zh-CN" dirty="0"/>
          </a:p>
          <a:p>
            <a:endParaRPr lang="en-US" altLang="zh-CN" b="1" dirty="0">
              <a:solidFill>
                <a:schemeClr val="accent1"/>
              </a:solidFill>
              <a:cs typeface="+mn-ea"/>
            </a:endParaRPr>
          </a:p>
        </p:txBody>
      </p:sp>
      <p:pic>
        <p:nvPicPr>
          <p:cNvPr id="3" name="图片 2">
            <a:extLst>
              <a:ext uri="{FF2B5EF4-FFF2-40B4-BE49-F238E27FC236}">
                <a16:creationId xmlns:a16="http://schemas.microsoft.com/office/drawing/2014/main" id="{150A37EF-2B38-4B33-B33F-33F3F1EE9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652" y="3429000"/>
            <a:ext cx="5526667" cy="2280000"/>
          </a:xfrm>
          <a:prstGeom prst="rect">
            <a:avLst/>
          </a:prstGeom>
        </p:spPr>
      </p:pic>
      <p:pic>
        <p:nvPicPr>
          <p:cNvPr id="2" name="图片 1">
            <a:extLst>
              <a:ext uri="{FF2B5EF4-FFF2-40B4-BE49-F238E27FC236}">
                <a16:creationId xmlns:a16="http://schemas.microsoft.com/office/drawing/2014/main" id="{25C6C681-818C-4F2D-B5FC-964329AA86BE}"/>
              </a:ext>
            </a:extLst>
          </p:cNvPr>
          <p:cNvPicPr>
            <a:picLocks noChangeAspect="1"/>
          </p:cNvPicPr>
          <p:nvPr/>
        </p:nvPicPr>
        <p:blipFill>
          <a:blip r:embed="rId4"/>
          <a:stretch>
            <a:fillRect/>
          </a:stretch>
        </p:blipFill>
        <p:spPr>
          <a:xfrm>
            <a:off x="584652" y="1349496"/>
            <a:ext cx="5765348" cy="1785968"/>
          </a:xfrm>
          <a:prstGeom prst="rect">
            <a:avLst/>
          </a:prstGeom>
        </p:spPr>
      </p:pic>
      <p:pic>
        <p:nvPicPr>
          <p:cNvPr id="5" name="图片 4">
            <a:extLst>
              <a:ext uri="{FF2B5EF4-FFF2-40B4-BE49-F238E27FC236}">
                <a16:creationId xmlns:a16="http://schemas.microsoft.com/office/drawing/2014/main" id="{0FDD9EEC-FB09-497C-91B6-F1C3BD414EE1}"/>
              </a:ext>
            </a:extLst>
          </p:cNvPr>
          <p:cNvPicPr>
            <a:picLocks noChangeAspect="1"/>
          </p:cNvPicPr>
          <p:nvPr/>
        </p:nvPicPr>
        <p:blipFill>
          <a:blip r:embed="rId5"/>
          <a:stretch>
            <a:fillRect/>
          </a:stretch>
        </p:blipFill>
        <p:spPr>
          <a:xfrm>
            <a:off x="6350000" y="1134318"/>
            <a:ext cx="5257348" cy="2294682"/>
          </a:xfrm>
          <a:prstGeom prst="rect">
            <a:avLst/>
          </a:prstGeom>
        </p:spPr>
      </p:pic>
    </p:spTree>
    <p:extLst>
      <p:ext uri="{BB962C8B-B14F-4D97-AF65-F5344CB8AC3E}">
        <p14:creationId xmlns:p14="http://schemas.microsoft.com/office/powerpoint/2010/main" val="284432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错误恢复</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ERROR RECOVERY</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RECOVERY</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6" name="文本占位符 8">
            <a:extLst>
              <a:ext uri="{FF2B5EF4-FFF2-40B4-BE49-F238E27FC236}">
                <a16:creationId xmlns:a16="http://schemas.microsoft.com/office/drawing/2014/main" id="{266A302D-D0B9-4101-B1DD-1F3F979C27F7}"/>
              </a:ext>
            </a:extLst>
          </p:cNvPr>
          <p:cNvSpPr txBox="1">
            <a:spLocks/>
          </p:cNvSpPr>
          <p:nvPr/>
        </p:nvSpPr>
        <p:spPr>
          <a:xfrm>
            <a:off x="469365" y="1038317"/>
            <a:ext cx="11049535" cy="3894464"/>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pPr>
            <a:endParaRPr lang="en-US" altLang="zh-CN" dirty="0"/>
          </a:p>
          <a:p>
            <a:pPr algn="l"/>
            <a:r>
              <a:rPr lang="zh-CN" altLang="en-US" dirty="0"/>
              <a:t>搜索掩码生成和验证                                                 哈希冲突</a:t>
            </a:r>
            <a:endParaRPr lang="en-US" altLang="zh-CN" dirty="0"/>
          </a:p>
          <a:p>
            <a:pPr algn="l"/>
            <a:endParaRPr lang="en-US" altLang="zh-CN" dirty="0"/>
          </a:p>
          <a:p>
            <a:pPr lvl="0" algn="l">
              <a:spcBef>
                <a:spcPts val="0"/>
              </a:spcBef>
            </a:pPr>
            <a:r>
              <a:rPr lang="en-US" altLang="zh-CN" sz="1800" b="0" dirty="0">
                <a:solidFill>
                  <a:prstClr val="black"/>
                </a:solidFill>
                <a:latin typeface="Arial"/>
              </a:rPr>
              <a:t>    </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a:t>
            </a:r>
            <a:endParaRPr lang="zh-CN" altLang="en-US" sz="1800" b="0" dirty="0">
              <a:solidFill>
                <a:prstClr val="black"/>
              </a:solidFill>
              <a:latin typeface="Arial"/>
            </a:endParaRPr>
          </a:p>
          <a:p>
            <a:pPr algn="l"/>
            <a:endParaRPr lang="zh-CN" altLang="zh-CN"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5" name="图片 4">
            <a:extLst>
              <a:ext uri="{FF2B5EF4-FFF2-40B4-BE49-F238E27FC236}">
                <a16:creationId xmlns:a16="http://schemas.microsoft.com/office/drawing/2014/main" id="{CF911462-715C-4D66-9961-B1249F7A9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9365" y="2052463"/>
            <a:ext cx="4520476" cy="2990952"/>
          </a:xfrm>
          <a:prstGeom prst="rect">
            <a:avLst/>
          </a:prstGeom>
        </p:spPr>
      </p:pic>
      <p:pic>
        <p:nvPicPr>
          <p:cNvPr id="3" name="图片 2">
            <a:extLst>
              <a:ext uri="{FF2B5EF4-FFF2-40B4-BE49-F238E27FC236}">
                <a16:creationId xmlns:a16="http://schemas.microsoft.com/office/drawing/2014/main" id="{660A56A2-88B5-4783-964B-DDA714EEB779}"/>
              </a:ext>
            </a:extLst>
          </p:cNvPr>
          <p:cNvPicPr>
            <a:picLocks noChangeAspect="1"/>
          </p:cNvPicPr>
          <p:nvPr/>
        </p:nvPicPr>
        <p:blipFill>
          <a:blip r:embed="rId4"/>
          <a:stretch>
            <a:fillRect/>
          </a:stretch>
        </p:blipFill>
        <p:spPr>
          <a:xfrm>
            <a:off x="5274064" y="2237129"/>
            <a:ext cx="5860013" cy="2541693"/>
          </a:xfrm>
          <a:prstGeom prst="rect">
            <a:avLst/>
          </a:prstGeom>
        </p:spPr>
      </p:pic>
      <p:pic>
        <p:nvPicPr>
          <p:cNvPr id="8" name="图片 7">
            <a:extLst>
              <a:ext uri="{FF2B5EF4-FFF2-40B4-BE49-F238E27FC236}">
                <a16:creationId xmlns:a16="http://schemas.microsoft.com/office/drawing/2014/main" id="{187257D1-CC39-484D-8C67-27B3539ABB33}"/>
              </a:ext>
            </a:extLst>
          </p:cNvPr>
          <p:cNvPicPr>
            <a:picLocks noChangeAspect="1"/>
          </p:cNvPicPr>
          <p:nvPr/>
        </p:nvPicPr>
        <p:blipFill>
          <a:blip r:embed="rId5"/>
          <a:stretch>
            <a:fillRect/>
          </a:stretch>
        </p:blipFill>
        <p:spPr>
          <a:xfrm>
            <a:off x="7363692" y="4778822"/>
            <a:ext cx="1680755" cy="831005"/>
          </a:xfrm>
          <a:prstGeom prst="rect">
            <a:avLst/>
          </a:prstGeom>
        </p:spPr>
      </p:pic>
    </p:spTree>
    <p:extLst>
      <p:ext uri="{BB962C8B-B14F-4D97-AF65-F5344CB8AC3E}">
        <p14:creationId xmlns:p14="http://schemas.microsoft.com/office/powerpoint/2010/main" val="2351085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实验评估</a:t>
            </a:r>
            <a:r>
              <a:rPr lang="en-US" altLang="zh-CN" dirty="0">
                <a:solidFill>
                  <a:srgbClr val="445437"/>
                </a:solidFill>
                <a:cs typeface="+mn-ea"/>
              </a:rPr>
              <a:t>(</a:t>
            </a:r>
            <a:r>
              <a:rPr lang="zh-CN" altLang="en-US" dirty="0">
                <a:solidFill>
                  <a:srgbClr val="445437"/>
                </a:solidFill>
                <a:cs typeface="+mn-ea"/>
              </a:rPr>
              <a:t>环境设备</a:t>
            </a:r>
            <a:r>
              <a:rPr lang="en-US" altLang="zh-CN" dirty="0">
                <a:solidFill>
                  <a:srgbClr val="445437"/>
                </a:solidFill>
                <a:cs typeface="+mn-ea"/>
              </a:rPr>
              <a:t>)</a:t>
            </a:r>
            <a:endParaRPr lang="zh-CN" altLang="en-US" spc="0" dirty="0">
              <a:solidFill>
                <a:srgbClr val="445437"/>
              </a:solidFill>
              <a:cs typeface="+mn-ea"/>
            </a:endParaRP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EXPERIMENTALEVALUATION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8"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7004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9" y="923988"/>
            <a:ext cx="6904454" cy="2400657"/>
          </a:xfrm>
          <a:prstGeom prst="rect">
            <a:avLst/>
          </a:prstGeom>
        </p:spPr>
        <p:txBody>
          <a:bodyPr wrap="none">
            <a:spAutoFit/>
          </a:bodyPr>
          <a:lstStyle/>
          <a:p>
            <a:r>
              <a:rPr lang="zh-CN" altLang="en-US" sz="2400" b="1" dirty="0">
                <a:solidFill>
                  <a:schemeClr val="accent1"/>
                </a:solidFill>
                <a:cs typeface="+mn-ea"/>
              </a:rPr>
              <a:t>实验环境</a:t>
            </a:r>
            <a:endParaRPr lang="en-US" altLang="zh-CN" b="1" dirty="0">
              <a:solidFill>
                <a:schemeClr val="accent1"/>
              </a:solidFill>
              <a:cs typeface="+mn-ea"/>
            </a:endParaRPr>
          </a:p>
          <a:p>
            <a:endParaRPr lang="en-US" altLang="zh-CN" b="1" dirty="0">
              <a:solidFill>
                <a:schemeClr val="accent1"/>
              </a:solidFill>
              <a:cs typeface="+mn-ea"/>
            </a:endParaRPr>
          </a:p>
          <a:p>
            <a:r>
              <a:rPr lang="zh-CN" altLang="en-US" b="1" dirty="0">
                <a:solidFill>
                  <a:schemeClr val="accent1"/>
                </a:solidFill>
                <a:cs typeface="+mn-ea"/>
              </a:rPr>
              <a:t>试验台</a:t>
            </a:r>
            <a:endParaRPr lang="en-US" altLang="zh-CN" b="1" dirty="0">
              <a:solidFill>
                <a:schemeClr val="accent1"/>
              </a:solidFill>
              <a:cs typeface="+mn-ea"/>
            </a:endParaRPr>
          </a:p>
          <a:p>
            <a:r>
              <a:rPr lang="en-US" altLang="zh-CN" dirty="0"/>
              <a:t>①</a:t>
            </a:r>
            <a:r>
              <a:rPr lang="zh-CN" altLang="zh-CN" dirty="0"/>
              <a:t>城市规模</a:t>
            </a:r>
            <a:r>
              <a:rPr lang="en-US" altLang="zh-CN" dirty="0"/>
              <a:t>10</a:t>
            </a:r>
            <a:r>
              <a:rPr lang="zh-CN" altLang="zh-CN" dirty="0"/>
              <a:t>平方公里。匹兹堡试验台</a:t>
            </a:r>
            <a:endParaRPr lang="en-US" altLang="zh-CN" dirty="0"/>
          </a:p>
          <a:p>
            <a:r>
              <a:rPr lang="en-US" altLang="zh-CN" dirty="0"/>
              <a:t>②</a:t>
            </a:r>
            <a:r>
              <a:rPr lang="zh-CN" altLang="zh-CN" dirty="0"/>
              <a:t>其中</a:t>
            </a:r>
            <a:r>
              <a:rPr lang="en-US" altLang="zh-CN" dirty="0"/>
              <a:t>4</a:t>
            </a:r>
            <a:r>
              <a:rPr lang="zh-CN" altLang="zh-CN" dirty="0"/>
              <a:t>个</a:t>
            </a:r>
            <a:r>
              <a:rPr lang="zh-CN" altLang="en-US" dirty="0"/>
              <a:t>网关</a:t>
            </a:r>
            <a:r>
              <a:rPr lang="zh-CN" altLang="zh-CN" dirty="0"/>
              <a:t>是室外的（布置在最高的建筑物上），</a:t>
            </a:r>
            <a:r>
              <a:rPr lang="en-US" altLang="zh-CN" dirty="0"/>
              <a:t>3</a:t>
            </a:r>
            <a:r>
              <a:rPr lang="zh-CN" altLang="zh-CN" dirty="0"/>
              <a:t>个是室内的</a:t>
            </a:r>
            <a:endParaRPr lang="en-US" altLang="zh-CN" dirty="0"/>
          </a:p>
          <a:p>
            <a:endParaRPr lang="en-US" altLang="zh-CN" dirty="0"/>
          </a:p>
          <a:p>
            <a:r>
              <a:rPr lang="en-US" altLang="zh-CN" dirty="0"/>
              <a:t>①CMU</a:t>
            </a:r>
            <a:r>
              <a:rPr lang="zh-CN" altLang="zh-CN" dirty="0"/>
              <a:t>使用商业基站的校园</a:t>
            </a:r>
            <a:endParaRPr lang="en-US" altLang="zh-CN" dirty="0"/>
          </a:p>
          <a:p>
            <a:r>
              <a:rPr lang="en-US" altLang="zh-CN" dirty="0"/>
              <a:t>②6</a:t>
            </a:r>
            <a:r>
              <a:rPr lang="zh-CN" altLang="zh-CN" dirty="0"/>
              <a:t>个室内办公环境</a:t>
            </a:r>
            <a:r>
              <a:rPr lang="en-US" altLang="zh-CN" dirty="0" err="1"/>
              <a:t>LoRa</a:t>
            </a:r>
            <a:r>
              <a:rPr lang="zh-CN" altLang="zh-CN" dirty="0"/>
              <a:t>网关，用于概念验证和微基准测试</a:t>
            </a:r>
            <a:endParaRPr lang="en-US" altLang="zh-CN" dirty="0"/>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2" name="图片 1">
            <a:extLst>
              <a:ext uri="{FF2B5EF4-FFF2-40B4-BE49-F238E27FC236}">
                <a16:creationId xmlns:a16="http://schemas.microsoft.com/office/drawing/2014/main" id="{B22371C8-DBD0-4F1E-8214-ABA31B02F7A7}"/>
              </a:ext>
            </a:extLst>
          </p:cNvPr>
          <p:cNvPicPr>
            <a:picLocks noChangeAspect="1"/>
          </p:cNvPicPr>
          <p:nvPr/>
        </p:nvPicPr>
        <p:blipFill rotWithShape="1">
          <a:blip r:embed="rId3"/>
          <a:srcRect b="289"/>
          <a:stretch/>
        </p:blipFill>
        <p:spPr>
          <a:xfrm>
            <a:off x="673100" y="3750175"/>
            <a:ext cx="6020322" cy="3107825"/>
          </a:xfrm>
          <a:prstGeom prst="rect">
            <a:avLst/>
          </a:prstGeom>
        </p:spPr>
      </p:pic>
      <p:pic>
        <p:nvPicPr>
          <p:cNvPr id="6" name="图片 5">
            <a:extLst>
              <a:ext uri="{FF2B5EF4-FFF2-40B4-BE49-F238E27FC236}">
                <a16:creationId xmlns:a16="http://schemas.microsoft.com/office/drawing/2014/main" id="{05F594FF-1BBE-4558-A9AE-394EACBECB92}"/>
              </a:ext>
            </a:extLst>
          </p:cNvPr>
          <p:cNvPicPr>
            <a:picLocks noChangeAspect="1"/>
          </p:cNvPicPr>
          <p:nvPr/>
        </p:nvPicPr>
        <p:blipFill>
          <a:blip r:embed="rId4"/>
          <a:stretch>
            <a:fillRect/>
          </a:stretch>
        </p:blipFill>
        <p:spPr>
          <a:xfrm>
            <a:off x="6700238" y="3101014"/>
            <a:ext cx="4846740" cy="3756986"/>
          </a:xfrm>
          <a:prstGeom prst="rect">
            <a:avLst/>
          </a:prstGeom>
        </p:spPr>
      </p:pic>
    </p:spTree>
    <p:extLst>
      <p:ext uri="{BB962C8B-B14F-4D97-AF65-F5344CB8AC3E}">
        <p14:creationId xmlns:p14="http://schemas.microsoft.com/office/powerpoint/2010/main" val="94608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9" y="923988"/>
            <a:ext cx="5724644" cy="2585323"/>
          </a:xfrm>
          <a:prstGeom prst="rect">
            <a:avLst/>
          </a:prstGeom>
        </p:spPr>
        <p:txBody>
          <a:bodyPr wrap="none">
            <a:spAutoFit/>
          </a:bodyPr>
          <a:lstStyle/>
          <a:p>
            <a:r>
              <a:rPr lang="zh-CN" altLang="en-US" b="1" dirty="0">
                <a:solidFill>
                  <a:schemeClr val="accent1"/>
                </a:solidFill>
                <a:cs typeface="+mn-ea"/>
              </a:rPr>
              <a:t>设备</a:t>
            </a:r>
            <a:endParaRPr lang="en-US" altLang="zh-CN" dirty="0"/>
          </a:p>
          <a:p>
            <a:r>
              <a:rPr lang="zh-CN" altLang="en-US" b="1" dirty="0"/>
              <a:t>发射器节点：</a:t>
            </a:r>
            <a:r>
              <a:rPr lang="zh-CN" altLang="en-US" dirty="0"/>
              <a:t>①</a:t>
            </a:r>
            <a:r>
              <a:rPr lang="zh-CN" altLang="zh-CN" dirty="0"/>
              <a:t>采用高扩频因子</a:t>
            </a:r>
            <a:endParaRPr lang="en-US" altLang="zh-CN" dirty="0"/>
          </a:p>
          <a:p>
            <a:r>
              <a:rPr lang="en-US" altLang="zh-CN" dirty="0"/>
              <a:t>                     ②</a:t>
            </a:r>
            <a:r>
              <a:rPr lang="zh-CN" altLang="en-US" dirty="0"/>
              <a:t>配有硬件衰减器以控制信号强度</a:t>
            </a:r>
            <a:endParaRPr lang="en-US" altLang="zh-CN" dirty="0"/>
          </a:p>
          <a:p>
            <a:endParaRPr lang="en-US" altLang="zh-CN" dirty="0"/>
          </a:p>
          <a:p>
            <a:r>
              <a:rPr lang="zh-CN" altLang="en-US" b="1" dirty="0"/>
              <a:t>网关（接收器</a:t>
            </a:r>
            <a:r>
              <a:rPr lang="zh-CN" altLang="en-US" dirty="0"/>
              <a:t>）：接收到的信号刚好高于噪声本底</a:t>
            </a:r>
            <a:endParaRPr lang="en-US" altLang="zh-CN" dirty="0"/>
          </a:p>
          <a:p>
            <a:endParaRPr lang="en-US" altLang="zh-CN" dirty="0"/>
          </a:p>
          <a:p>
            <a:endParaRPr lang="en-US" altLang="zh-CN" dirty="0"/>
          </a:p>
          <a:p>
            <a:r>
              <a:rPr lang="zh-CN" altLang="en-US" b="1" dirty="0"/>
              <a:t>干扰节点：</a:t>
            </a:r>
            <a:r>
              <a:rPr lang="zh-CN" altLang="en-US" dirty="0"/>
              <a:t>①</a:t>
            </a:r>
            <a:r>
              <a:rPr lang="zh-CN" altLang="zh-CN" dirty="0"/>
              <a:t>相当于总持续时间</a:t>
            </a:r>
            <a:r>
              <a:rPr lang="en-US" altLang="zh-CN" dirty="0"/>
              <a:t>5-40%</a:t>
            </a:r>
            <a:r>
              <a:rPr lang="zh-CN" altLang="zh-CN" dirty="0"/>
              <a:t>的延迟均匀分布</a:t>
            </a:r>
            <a:endParaRPr lang="en-US" altLang="zh-CN" dirty="0"/>
          </a:p>
          <a:p>
            <a:r>
              <a:rPr lang="en-US" altLang="zh-CN" dirty="0"/>
              <a:t>                  ②</a:t>
            </a:r>
            <a:r>
              <a:rPr lang="zh-CN" altLang="en-US" dirty="0"/>
              <a:t>采用低扩频因子，</a:t>
            </a:r>
            <a:r>
              <a:rPr lang="zh-CN" altLang="zh-CN" dirty="0"/>
              <a:t>与典型的短程传输一致</a:t>
            </a:r>
            <a:endParaRPr lang="en-US" altLang="zh-CN" dirty="0"/>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6" name="图片 5">
            <a:extLst>
              <a:ext uri="{FF2B5EF4-FFF2-40B4-BE49-F238E27FC236}">
                <a16:creationId xmlns:a16="http://schemas.microsoft.com/office/drawing/2014/main" id="{1C214754-BEFD-4D32-B058-DD467569CDA5}"/>
              </a:ext>
            </a:extLst>
          </p:cNvPr>
          <p:cNvPicPr>
            <a:picLocks noChangeAspect="1"/>
          </p:cNvPicPr>
          <p:nvPr/>
        </p:nvPicPr>
        <p:blipFill>
          <a:blip r:embed="rId3"/>
          <a:stretch>
            <a:fillRect/>
          </a:stretch>
        </p:blipFill>
        <p:spPr>
          <a:xfrm>
            <a:off x="527809" y="3613666"/>
            <a:ext cx="3887142" cy="3228689"/>
          </a:xfrm>
          <a:prstGeom prst="rect">
            <a:avLst/>
          </a:prstGeom>
        </p:spPr>
      </p:pic>
      <p:pic>
        <p:nvPicPr>
          <p:cNvPr id="13" name="图片 12">
            <a:extLst>
              <a:ext uri="{FF2B5EF4-FFF2-40B4-BE49-F238E27FC236}">
                <a16:creationId xmlns:a16="http://schemas.microsoft.com/office/drawing/2014/main" id="{A907EA54-D2EB-44DE-8C05-8043DDA4FF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1085" y="3613666"/>
            <a:ext cx="3971235" cy="3145887"/>
          </a:xfrm>
          <a:prstGeom prst="rect">
            <a:avLst/>
          </a:prstGeom>
        </p:spPr>
      </p:pic>
    </p:spTree>
    <p:extLst>
      <p:ext uri="{BB962C8B-B14F-4D97-AF65-F5344CB8AC3E}">
        <p14:creationId xmlns:p14="http://schemas.microsoft.com/office/powerpoint/2010/main" val="321191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857007" y="953465"/>
            <a:ext cx="9501319" cy="6555641"/>
          </a:xfrm>
          <a:prstGeom prst="rect">
            <a:avLst/>
          </a:prstGeom>
        </p:spPr>
        <p:txBody>
          <a:bodyPr wrap="none">
            <a:spAutoFit/>
          </a:bodyPr>
          <a:lstStyle/>
          <a:p>
            <a:r>
              <a:rPr lang="zh-CN" altLang="en-US" sz="2400" b="1" dirty="0">
                <a:solidFill>
                  <a:schemeClr val="accent1"/>
                </a:solidFill>
                <a:cs typeface="+mn-ea"/>
              </a:rPr>
              <a:t>错误比特位数目                                            损坏的包内错误码分布</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400" b="1" dirty="0">
                <a:solidFill>
                  <a:schemeClr val="accent1"/>
                </a:solidFill>
                <a:cs typeface="+mn-ea"/>
              </a:rPr>
              <a:t>干扰源与</a:t>
            </a:r>
            <a:r>
              <a:rPr lang="en-US" altLang="zh-CN" sz="2400" b="1" dirty="0">
                <a:solidFill>
                  <a:schemeClr val="accent1"/>
                </a:solidFill>
                <a:cs typeface="+mn-ea"/>
              </a:rPr>
              <a:t>SF</a:t>
            </a:r>
            <a:r>
              <a:rPr lang="zh-CN" altLang="en-US" sz="2400" b="1" dirty="0">
                <a:solidFill>
                  <a:schemeClr val="accent1"/>
                </a:solidFill>
                <a:cs typeface="+mn-ea"/>
              </a:rPr>
              <a:t>                                                    跨多个网关的错误恢复</a:t>
            </a:r>
            <a:endParaRPr lang="en-US" altLang="zh-CN" sz="2400" b="1" dirty="0">
              <a:solidFill>
                <a:schemeClr val="accent1"/>
              </a:solidFill>
              <a:cs typeface="+mn-ea"/>
            </a:endParaRPr>
          </a:p>
          <a:p>
            <a:r>
              <a:rPr lang="zh-CN" altLang="en-US" sz="2400" b="1" dirty="0">
                <a:solidFill>
                  <a:schemeClr val="accent1"/>
                </a:solidFill>
                <a:cs typeface="+mn-ea"/>
              </a:rPr>
              <a:t>                                                                                    </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en-US" dirty="0"/>
          </a:p>
        </p:txBody>
      </p:sp>
      <p:pic>
        <p:nvPicPr>
          <p:cNvPr id="3" name="图片 2">
            <a:extLst>
              <a:ext uri="{FF2B5EF4-FFF2-40B4-BE49-F238E27FC236}">
                <a16:creationId xmlns:a16="http://schemas.microsoft.com/office/drawing/2014/main" id="{B59730A4-2A69-4D39-869D-0F85B873E7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007" y="4689863"/>
            <a:ext cx="3302493" cy="2041810"/>
          </a:xfrm>
          <a:prstGeom prst="rect">
            <a:avLst/>
          </a:prstGeom>
        </p:spPr>
      </p:pic>
      <p:pic>
        <p:nvPicPr>
          <p:cNvPr id="6" name="图片 5">
            <a:extLst>
              <a:ext uri="{FF2B5EF4-FFF2-40B4-BE49-F238E27FC236}">
                <a16:creationId xmlns:a16="http://schemas.microsoft.com/office/drawing/2014/main" id="{A6F2B0BE-C2EF-46EC-893B-EE4721A27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80531" y="1759642"/>
            <a:ext cx="5194286" cy="1937143"/>
          </a:xfrm>
          <a:prstGeom prst="rect">
            <a:avLst/>
          </a:prstGeom>
        </p:spPr>
      </p:pic>
      <p:pic>
        <p:nvPicPr>
          <p:cNvPr id="8" name="图片 7">
            <a:extLst>
              <a:ext uri="{FF2B5EF4-FFF2-40B4-BE49-F238E27FC236}">
                <a16:creationId xmlns:a16="http://schemas.microsoft.com/office/drawing/2014/main" id="{D47D3C36-4A85-4671-BC64-2EE5E025DE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007" y="1423927"/>
            <a:ext cx="3708571" cy="2608571"/>
          </a:xfrm>
          <a:prstGeom prst="rect">
            <a:avLst/>
          </a:prstGeom>
        </p:spPr>
      </p:pic>
      <p:pic>
        <p:nvPicPr>
          <p:cNvPr id="10" name="图片 9">
            <a:extLst>
              <a:ext uri="{FF2B5EF4-FFF2-40B4-BE49-F238E27FC236}">
                <a16:creationId xmlns:a16="http://schemas.microsoft.com/office/drawing/2014/main" id="{267132FC-C567-4C93-9F9E-4FCC6F2723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92674" y="4744101"/>
            <a:ext cx="5370000" cy="1933333"/>
          </a:xfrm>
          <a:prstGeom prst="rect">
            <a:avLst/>
          </a:prstGeom>
        </p:spPr>
      </p:pic>
    </p:spTree>
    <p:extLst>
      <p:ext uri="{BB962C8B-B14F-4D97-AF65-F5344CB8AC3E}">
        <p14:creationId xmlns:p14="http://schemas.microsoft.com/office/powerpoint/2010/main" val="153977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104503" y="993508"/>
            <a:ext cx="12192000" cy="6647974"/>
          </a:xfrm>
          <a:prstGeom prst="rect">
            <a:avLst/>
          </a:prstGeom>
        </p:spPr>
        <p:txBody>
          <a:bodyPr wrap="square">
            <a:spAutoFit/>
          </a:bodyPr>
          <a:lstStyle/>
          <a:p>
            <a:r>
              <a:rPr lang="zh-CN" altLang="en-US" sz="2400" b="1" dirty="0">
                <a:solidFill>
                  <a:schemeClr val="accent1"/>
                </a:solidFill>
                <a:cs typeface="+mn-ea"/>
              </a:rPr>
              <a:t>跨多个网关的误码检测</a:t>
            </a:r>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a:solidFill>
                  <a:schemeClr val="accent1"/>
                </a:solidFill>
                <a:cs typeface="+mn-ea"/>
              </a:rPr>
              <a:t>RSSI</a:t>
            </a:r>
            <a:r>
              <a:rPr lang="zh-CN" altLang="en-US" sz="2400" b="1" dirty="0">
                <a:solidFill>
                  <a:schemeClr val="accent1"/>
                </a:solidFill>
                <a:cs typeface="+mn-ea"/>
              </a:rPr>
              <a:t>错误恢复搜索空间                                                </a:t>
            </a:r>
            <a:r>
              <a:rPr lang="en-US" altLang="zh-CN" sz="2400" b="1" dirty="0">
                <a:solidFill>
                  <a:schemeClr val="accent1"/>
                </a:solidFill>
                <a:cs typeface="+mn-ea"/>
              </a:rPr>
              <a:t>OPR</a:t>
            </a:r>
            <a:r>
              <a:rPr lang="zh-CN" altLang="en-US" sz="2400" b="1" dirty="0">
                <a:solidFill>
                  <a:schemeClr val="accent1"/>
                </a:solidFill>
                <a:cs typeface="+mn-ea"/>
              </a:rPr>
              <a:t>包纠错性能</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zh-CN"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5" name="图片 4">
            <a:extLst>
              <a:ext uri="{FF2B5EF4-FFF2-40B4-BE49-F238E27FC236}">
                <a16:creationId xmlns:a16="http://schemas.microsoft.com/office/drawing/2014/main" id="{A30FAAE9-347A-4323-99D1-4258594D1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033" y="3975512"/>
            <a:ext cx="3831809" cy="2762015"/>
          </a:xfrm>
          <a:prstGeom prst="rect">
            <a:avLst/>
          </a:prstGeom>
        </p:spPr>
      </p:pic>
      <p:pic>
        <p:nvPicPr>
          <p:cNvPr id="6" name="图片 5">
            <a:extLst>
              <a:ext uri="{FF2B5EF4-FFF2-40B4-BE49-F238E27FC236}">
                <a16:creationId xmlns:a16="http://schemas.microsoft.com/office/drawing/2014/main" id="{9F367FEF-0EA4-4808-BC92-7914143F95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3517" y="3973338"/>
            <a:ext cx="4004365" cy="2762014"/>
          </a:xfrm>
          <a:prstGeom prst="rect">
            <a:avLst/>
          </a:prstGeom>
        </p:spPr>
      </p:pic>
      <p:pic>
        <p:nvPicPr>
          <p:cNvPr id="8" name="图片 7">
            <a:extLst>
              <a:ext uri="{FF2B5EF4-FFF2-40B4-BE49-F238E27FC236}">
                <a16:creationId xmlns:a16="http://schemas.microsoft.com/office/drawing/2014/main" id="{D84345C2-0A7B-4B7A-8DDD-3DE080FC99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95874" y="1280498"/>
            <a:ext cx="3013333" cy="2189333"/>
          </a:xfrm>
          <a:prstGeom prst="rect">
            <a:avLst/>
          </a:prstGeom>
        </p:spPr>
      </p:pic>
      <p:pic>
        <p:nvPicPr>
          <p:cNvPr id="10" name="图片 9">
            <a:extLst>
              <a:ext uri="{FF2B5EF4-FFF2-40B4-BE49-F238E27FC236}">
                <a16:creationId xmlns:a16="http://schemas.microsoft.com/office/drawing/2014/main" id="{73C957DC-7E79-4FB4-AB2C-821F6717D41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83675" y="1480212"/>
            <a:ext cx="3231428" cy="2177143"/>
          </a:xfrm>
          <a:prstGeom prst="rect">
            <a:avLst/>
          </a:prstGeom>
        </p:spPr>
      </p:pic>
      <p:pic>
        <p:nvPicPr>
          <p:cNvPr id="14" name="图片 13">
            <a:extLst>
              <a:ext uri="{FF2B5EF4-FFF2-40B4-BE49-F238E27FC236}">
                <a16:creationId xmlns:a16="http://schemas.microsoft.com/office/drawing/2014/main" id="{6FFB1B84-9A00-4676-B703-BCA8CA32866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0925" y="1561050"/>
            <a:ext cx="2651389" cy="1914117"/>
          </a:xfrm>
          <a:prstGeom prst="rect">
            <a:avLst/>
          </a:prstGeom>
        </p:spPr>
      </p:pic>
    </p:spTree>
    <p:extLst>
      <p:ext uri="{BB962C8B-B14F-4D97-AF65-F5344CB8AC3E}">
        <p14:creationId xmlns:p14="http://schemas.microsoft.com/office/powerpoint/2010/main" val="309898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讨论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61411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19</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0256" y="873477"/>
            <a:ext cx="11499260" cy="1292662"/>
          </a:xfrm>
          <a:prstGeom prst="rect">
            <a:avLst/>
          </a:prstGeom>
        </p:spPr>
        <p:txBody>
          <a:bodyPr wrap="square">
            <a:spAutoFit/>
          </a:bodyPr>
          <a:lstStyle/>
          <a:p>
            <a:r>
              <a:rPr lang="zh-CN" altLang="en-US" sz="2400" b="1" dirty="0">
                <a:solidFill>
                  <a:schemeClr val="accent1"/>
                </a:solidFill>
                <a:cs typeface="+mn-ea"/>
              </a:rPr>
              <a:t>速率适应对比</a:t>
            </a:r>
            <a:r>
              <a:rPr lang="en-US" altLang="zh-CN" sz="2400" b="1" dirty="0">
                <a:solidFill>
                  <a:schemeClr val="accent1"/>
                </a:solidFill>
                <a:cs typeface="+mn-ea"/>
              </a:rPr>
              <a:t>OPR</a:t>
            </a:r>
          </a:p>
          <a:p>
            <a:endParaRPr lang="en-US" altLang="zh-CN" b="1" dirty="0">
              <a:solidFill>
                <a:schemeClr val="accent1"/>
              </a:solidFill>
              <a:cs typeface="+mn-ea"/>
            </a:endParaRPr>
          </a:p>
          <a:p>
            <a:endParaRPr lang="en-US" altLang="zh-CN" dirty="0"/>
          </a:p>
          <a:p>
            <a:r>
              <a:rPr lang="zh-CN" altLang="en-US" b="1" dirty="0">
                <a:solidFill>
                  <a:schemeClr val="accent1"/>
                </a:solidFill>
                <a:cs typeface="+mn-ea"/>
              </a:rPr>
              <a:t>实验分析</a:t>
            </a:r>
          </a:p>
        </p:txBody>
      </p:sp>
      <p:sp>
        <p:nvSpPr>
          <p:cNvPr id="3" name="矩形 2">
            <a:extLst>
              <a:ext uri="{FF2B5EF4-FFF2-40B4-BE49-F238E27FC236}">
                <a16:creationId xmlns:a16="http://schemas.microsoft.com/office/drawing/2014/main" id="{22B6D87D-172C-4A47-AF2E-C2B5FAD7DEB2}"/>
              </a:ext>
            </a:extLst>
          </p:cNvPr>
          <p:cNvSpPr/>
          <p:nvPr/>
        </p:nvSpPr>
        <p:spPr>
          <a:xfrm>
            <a:off x="5913899" y="3244334"/>
            <a:ext cx="184731" cy="369332"/>
          </a:xfrm>
          <a:prstGeom prst="rect">
            <a:avLst/>
          </a:prstGeom>
        </p:spPr>
        <p:txBody>
          <a:bodyPr wrap="none">
            <a:spAutoFit/>
          </a:bodyPr>
          <a:lstStyle/>
          <a:p>
            <a:endParaRPr lang="zh-CN" altLang="en-US" dirty="0"/>
          </a:p>
        </p:txBody>
      </p:sp>
      <p:pic>
        <p:nvPicPr>
          <p:cNvPr id="5" name="图片 4">
            <a:extLst>
              <a:ext uri="{FF2B5EF4-FFF2-40B4-BE49-F238E27FC236}">
                <a16:creationId xmlns:a16="http://schemas.microsoft.com/office/drawing/2014/main" id="{A4C104B1-C163-4129-88A8-F896224857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958" y="3077588"/>
            <a:ext cx="4494286" cy="2168571"/>
          </a:xfrm>
          <a:prstGeom prst="rect">
            <a:avLst/>
          </a:prstGeom>
        </p:spPr>
      </p:pic>
      <p:pic>
        <p:nvPicPr>
          <p:cNvPr id="6" name="图片 5">
            <a:extLst>
              <a:ext uri="{FF2B5EF4-FFF2-40B4-BE49-F238E27FC236}">
                <a16:creationId xmlns:a16="http://schemas.microsoft.com/office/drawing/2014/main" id="{A3B2C07D-93BB-41E0-B98A-66FCFAB37B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933665"/>
            <a:ext cx="5348571" cy="3360000"/>
          </a:xfrm>
          <a:prstGeom prst="rect">
            <a:avLst/>
          </a:prstGeom>
        </p:spPr>
      </p:pic>
    </p:spTree>
    <p:extLst>
      <p:ext uri="{BB962C8B-B14F-4D97-AF65-F5344CB8AC3E}">
        <p14:creationId xmlns:p14="http://schemas.microsoft.com/office/powerpoint/2010/main" val="269485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050804" y="769847"/>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介绍</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486185" y="1507378"/>
            <a:ext cx="2021840" cy="954107"/>
          </a:xfrm>
          <a:prstGeom prst="rect">
            <a:avLst/>
          </a:prstGeom>
          <a:noFill/>
        </p:spPr>
        <p:txBody>
          <a:bodyPr wrap="square" rtlCol="0">
            <a:spAutoFit/>
          </a:bodyPr>
          <a:lstStyle/>
          <a:p>
            <a:pPr>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系统概览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834480" y="228141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错误检测</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7983417" y="3078993"/>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错误恢复</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98530" y="3944938"/>
            <a:ext cx="3183502" cy="523220"/>
          </a:xfrm>
          <a:prstGeom prst="rect">
            <a:avLst/>
          </a:prstGeom>
          <a:noFill/>
        </p:spPr>
        <p:txBody>
          <a:bodyPr wrap="square" rtlCol="0">
            <a:spAutoFit/>
          </a:bodyPr>
          <a:lstStyle/>
          <a:p>
            <a:pPr lvl="0">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实验评估</a:t>
            </a:r>
            <a:r>
              <a:rPr lang="en-US" altLang="zh-CN" sz="2800" b="1" dirty="0">
                <a:solidFill>
                  <a:srgbClr val="445437"/>
                </a:solidFill>
                <a:latin typeface="Microsoft YaHei"/>
                <a:cs typeface="+mn-ea"/>
              </a:rPr>
              <a:t>(</a:t>
            </a:r>
            <a:r>
              <a:rPr lang="zh-CN" altLang="en-US" sz="2800" b="1" dirty="0">
                <a:solidFill>
                  <a:srgbClr val="445437"/>
                </a:solidFill>
                <a:latin typeface="Microsoft YaHei"/>
                <a:cs typeface="+mn-ea"/>
              </a:rPr>
              <a:t>环境设备</a:t>
            </a:r>
            <a:r>
              <a:rPr lang="en-US" altLang="zh-CN" sz="2800" b="1" dirty="0">
                <a:solidFill>
                  <a:srgbClr val="445437"/>
                </a:solidFill>
                <a:latin typeface="Microsoft YaHei"/>
                <a:cs typeface="+mn-ea"/>
              </a:rPr>
              <a:t>)</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731595" y="4812782"/>
            <a:ext cx="33460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讨论</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177835" y="1535762"/>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348008" y="2320727"/>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25815" y="31182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71668" y="31640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9475" y="32843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348008" y="3974250"/>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6177835" y="4807698"/>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795440" y="777185"/>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076517" y="132698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684312" y="203059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903808" y="280463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990518" y="533375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96657" y="446590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052745" y="359996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366295" y="680412"/>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778740" y="1414153"/>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047085" y="218872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196022" y="2982647"/>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91085" y="384487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7047085" y="4710472"/>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109" name="文本框 108">
            <a:extLst>
              <a:ext uri="{FF2B5EF4-FFF2-40B4-BE49-F238E27FC236}">
                <a16:creationId xmlns:a16="http://schemas.microsoft.com/office/drawing/2014/main" id="{1B5C86B1-2BEF-4473-89AA-10F6FDB43640}"/>
              </a:ext>
            </a:extLst>
          </p:cNvPr>
          <p:cNvSpPr txBox="1"/>
          <p:nvPr/>
        </p:nvSpPr>
        <p:spPr>
          <a:xfrm>
            <a:off x="7525432" y="5681545"/>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结论</a:t>
            </a:r>
          </a:p>
        </p:txBody>
      </p:sp>
      <p:grpSp>
        <p:nvGrpSpPr>
          <p:cNvPr id="110" name="组合 109">
            <a:extLst>
              <a:ext uri="{FF2B5EF4-FFF2-40B4-BE49-F238E27FC236}">
                <a16:creationId xmlns:a16="http://schemas.microsoft.com/office/drawing/2014/main" id="{79353B2F-BC96-4707-9E50-0E420B9F3915}"/>
              </a:ext>
            </a:extLst>
          </p:cNvPr>
          <p:cNvGrpSpPr/>
          <p:nvPr/>
        </p:nvGrpSpPr>
        <p:grpSpPr>
          <a:xfrm>
            <a:off x="5795440" y="5681545"/>
            <a:ext cx="495959" cy="495959"/>
            <a:chOff x="6529585" y="5555991"/>
            <a:chExt cx="495959" cy="495959"/>
          </a:xfrm>
        </p:grpSpPr>
        <p:sp>
          <p:nvSpPr>
            <p:cNvPr id="111" name="íṥļîḓê">
              <a:extLst>
                <a:ext uri="{FF2B5EF4-FFF2-40B4-BE49-F238E27FC236}">
                  <a16:creationId xmlns:a16="http://schemas.microsoft.com/office/drawing/2014/main" id="{BADC80B4-842D-4B6F-977E-693FF3494B5A}"/>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2" name="íṥlíḓê">
              <a:extLst>
                <a:ext uri="{FF2B5EF4-FFF2-40B4-BE49-F238E27FC236}">
                  <a16:creationId xmlns:a16="http://schemas.microsoft.com/office/drawing/2014/main" id="{22D1A4EE-F58B-4137-A773-38CC08F5B71E}"/>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3" name="ïśļiḑé">
              <a:extLst>
                <a:ext uri="{FF2B5EF4-FFF2-40B4-BE49-F238E27FC236}">
                  <a16:creationId xmlns:a16="http://schemas.microsoft.com/office/drawing/2014/main" id="{B26DB435-9F7E-43BB-A40A-D8CDA90A6A86}"/>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114" name="直接连接符 113">
            <a:extLst>
              <a:ext uri="{FF2B5EF4-FFF2-40B4-BE49-F238E27FC236}">
                <a16:creationId xmlns:a16="http://schemas.microsoft.com/office/drawing/2014/main" id="{F546B4E8-70C3-483C-A16D-964BEC14D81E}"/>
              </a:ext>
            </a:extLst>
          </p:cNvPr>
          <p:cNvCxnSpPr>
            <a:cxnSpLocks/>
          </p:cNvCxnSpPr>
          <p:nvPr/>
        </p:nvCxnSpPr>
        <p:spPr>
          <a:xfrm flipV="1">
            <a:off x="6784355" y="620251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A7752945-AFC9-4967-A156-46884C1893F8}"/>
              </a:ext>
            </a:extLst>
          </p:cNvPr>
          <p:cNvGrpSpPr/>
          <p:nvPr/>
        </p:nvGrpSpPr>
        <p:grpSpPr>
          <a:xfrm>
            <a:off x="6828093" y="5592458"/>
            <a:ext cx="800224" cy="719559"/>
            <a:chOff x="7562238" y="5466904"/>
            <a:chExt cx="800224" cy="719559"/>
          </a:xfrm>
        </p:grpSpPr>
        <p:sp>
          <p:nvSpPr>
            <p:cNvPr id="116" name="文本框 115">
              <a:extLst>
                <a:ext uri="{FF2B5EF4-FFF2-40B4-BE49-F238E27FC236}">
                  <a16:creationId xmlns:a16="http://schemas.microsoft.com/office/drawing/2014/main" id="{A152CA57-E513-4A1F-A7A7-971A0C3172C4}"/>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07</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17" name="文本框 116">
              <a:extLst>
                <a:ext uri="{FF2B5EF4-FFF2-40B4-BE49-F238E27FC236}">
                  <a16:creationId xmlns:a16="http://schemas.microsoft.com/office/drawing/2014/main" id="{EC8C9CDE-5FFB-44A4-AFB2-7C624C172189}"/>
                </a:ext>
              </a:extLst>
            </p:cNvPr>
            <p:cNvSpPr txBox="1"/>
            <p:nvPr/>
          </p:nvSpPr>
          <p:spPr>
            <a:xfrm>
              <a:off x="7562238" y="546690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07</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结论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5"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186061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9011943" cy="4062651"/>
          </a:xfrm>
          <a:prstGeom prst="rect">
            <a:avLst/>
          </a:prstGeom>
        </p:spPr>
        <p:txBody>
          <a:bodyPr wrap="square">
            <a:spAutoFit/>
          </a:bodyPr>
          <a:lstStyle/>
          <a:p>
            <a:pPr lvl="0"/>
            <a:r>
              <a:rPr lang="zh-CN" altLang="en-US" sz="2400" b="1" dirty="0">
                <a:solidFill>
                  <a:schemeClr val="accent1"/>
                </a:solidFill>
                <a:cs typeface="+mn-ea"/>
              </a:rPr>
              <a:t>结论</a:t>
            </a:r>
            <a:endParaRPr lang="en-US" altLang="zh-CN" sz="2400" b="1" dirty="0">
              <a:solidFill>
                <a:schemeClr val="accent1"/>
              </a:solidFill>
              <a:cs typeface="+mn-ea"/>
            </a:endParaRPr>
          </a:p>
          <a:p>
            <a:r>
              <a:rPr lang="zh-CN" altLang="en-US" b="1" dirty="0"/>
              <a:t>工作：</a:t>
            </a:r>
            <a:r>
              <a:rPr lang="en-US" altLang="zh-CN" dirty="0"/>
              <a:t>OPR</a:t>
            </a:r>
            <a:r>
              <a:rPr lang="zh-CN" altLang="en-US" dirty="0"/>
              <a:t>是</a:t>
            </a:r>
            <a:r>
              <a:rPr lang="zh-CN" altLang="zh-CN" dirty="0"/>
              <a:t>一种在存在干扰的情况下</a:t>
            </a:r>
            <a:r>
              <a:rPr lang="zh-CN" altLang="en-US" dirty="0"/>
              <a:t>改善</a:t>
            </a:r>
            <a:r>
              <a:rPr lang="zh-CN" altLang="zh-CN" dirty="0"/>
              <a:t>客户端到网关</a:t>
            </a:r>
            <a:r>
              <a:rPr lang="en-US" altLang="zh-CN" dirty="0"/>
              <a:t>LP-WAN</a:t>
            </a:r>
            <a:r>
              <a:rPr lang="zh-CN" altLang="zh-CN" dirty="0"/>
              <a:t>分组接收的技术</a:t>
            </a:r>
            <a:endParaRPr lang="en-US" altLang="zh-CN" dirty="0"/>
          </a:p>
          <a:p>
            <a:endParaRPr lang="zh-CN" altLang="zh-CN" dirty="0"/>
          </a:p>
          <a:p>
            <a:r>
              <a:rPr lang="zh-CN" altLang="en-US" b="1" dirty="0"/>
              <a:t>检测错误：</a:t>
            </a:r>
            <a:r>
              <a:rPr lang="zh-CN" altLang="en-US" dirty="0"/>
              <a:t>①干扰在被多个网关接收的同一个分组上的比特位不同</a:t>
            </a:r>
            <a:endParaRPr lang="en-US" altLang="zh-CN" dirty="0"/>
          </a:p>
          <a:p>
            <a:r>
              <a:rPr lang="en-US" altLang="zh-CN" dirty="0"/>
              <a:t>                  ②</a:t>
            </a:r>
            <a:r>
              <a:rPr lang="en-US" altLang="zh-CN" dirty="0" err="1"/>
              <a:t>LoRaWAN</a:t>
            </a:r>
            <a:r>
              <a:rPr lang="zh-CN" altLang="zh-CN" dirty="0"/>
              <a:t>无线电能够在整个数据包长度上捕获</a:t>
            </a:r>
            <a:r>
              <a:rPr lang="en-US" altLang="zh-CN" dirty="0"/>
              <a:t>RSSI</a:t>
            </a:r>
            <a:r>
              <a:rPr lang="zh-CN" altLang="zh-CN" dirty="0"/>
              <a:t>值</a:t>
            </a:r>
            <a:endParaRPr lang="en-US" altLang="zh-CN" dirty="0"/>
          </a:p>
          <a:p>
            <a:endParaRPr lang="en-US" altLang="zh-CN" dirty="0"/>
          </a:p>
          <a:p>
            <a:r>
              <a:rPr lang="zh-CN" altLang="en-US" b="1" dirty="0"/>
              <a:t>改正错误：</a:t>
            </a:r>
            <a:r>
              <a:rPr lang="zh-CN" altLang="en-US" dirty="0"/>
              <a:t>①</a:t>
            </a:r>
            <a:r>
              <a:rPr lang="en-US" altLang="zh-CN" dirty="0"/>
              <a:t>CRC</a:t>
            </a:r>
            <a:r>
              <a:rPr lang="zh-CN" altLang="zh-CN" dirty="0"/>
              <a:t>校验</a:t>
            </a:r>
            <a:endParaRPr lang="en-US" altLang="zh-CN" dirty="0"/>
          </a:p>
          <a:p>
            <a:pPr lvl="0"/>
            <a:r>
              <a:rPr lang="en-US" altLang="zh-CN" dirty="0"/>
              <a:t>                  ②MIC</a:t>
            </a:r>
            <a:r>
              <a:rPr lang="zh-CN" altLang="zh-CN" dirty="0"/>
              <a:t>检查以保证安全性</a:t>
            </a:r>
            <a:endParaRPr lang="en-US" altLang="zh-CN" dirty="0"/>
          </a:p>
          <a:p>
            <a:pPr lvl="0"/>
            <a:endParaRPr lang="en-US" altLang="zh-CN" dirty="0"/>
          </a:p>
          <a:p>
            <a:r>
              <a:rPr lang="zh-CN" altLang="en-US" b="1" dirty="0"/>
              <a:t>特点：</a:t>
            </a:r>
            <a:r>
              <a:rPr lang="en-US" altLang="zh-CN" b="1" dirty="0"/>
              <a:t> </a:t>
            </a:r>
            <a:r>
              <a:rPr lang="en-US" altLang="zh-CN" dirty="0"/>
              <a:t>①</a:t>
            </a:r>
            <a:r>
              <a:rPr lang="zh-CN" altLang="zh-CN" dirty="0"/>
              <a:t>将链接层功能推送到云中计算所有排列</a:t>
            </a:r>
          </a:p>
          <a:p>
            <a:r>
              <a:rPr lang="en-US" altLang="zh-CN" dirty="0"/>
              <a:t>            ②</a:t>
            </a:r>
            <a:r>
              <a:rPr lang="zh-CN" altLang="zh-CN" dirty="0"/>
              <a:t>通过服务器端更新立即适用于所有现有的</a:t>
            </a:r>
            <a:r>
              <a:rPr lang="en-US" altLang="zh-CN" dirty="0" err="1"/>
              <a:t>LoRaWAN</a:t>
            </a:r>
            <a:r>
              <a:rPr lang="zh-CN" altLang="zh-CN" dirty="0"/>
              <a:t>部署</a:t>
            </a:r>
            <a:endParaRPr lang="en-US" altLang="zh-CN" dirty="0"/>
          </a:p>
          <a:p>
            <a:pPr lvl="0"/>
            <a:endParaRPr lang="en-US" altLang="zh-CN" dirty="0"/>
          </a:p>
          <a:p>
            <a:pPr lvl="0"/>
            <a:endParaRPr lang="en-US" altLang="zh-CN" dirty="0"/>
          </a:p>
          <a:p>
            <a:pPr lvl="0"/>
            <a:endParaRPr lang="en-US" altLang="zh-CN" dirty="0"/>
          </a:p>
        </p:txBody>
      </p:sp>
    </p:spTree>
    <p:extLst>
      <p:ext uri="{BB962C8B-B14F-4D97-AF65-F5344CB8AC3E}">
        <p14:creationId xmlns:p14="http://schemas.microsoft.com/office/powerpoint/2010/main" val="24389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solidFill>
                  <a:schemeClr val="accent1"/>
                </a:solidFill>
                <a:latin typeface="Arial"/>
                <a:cs typeface="+mn-ea"/>
              </a:rPr>
              <a:t>汇报</a:t>
            </a:r>
            <a:r>
              <a:rPr kumimoji="0" lang="zh-CN" altLang="en-US" sz="2000" i="0" u="none" strike="noStrike" kern="1200" cap="none" spc="0" normalizeH="0" baseline="0" noProof="0">
                <a:ln>
                  <a:noFill/>
                </a:ln>
                <a:solidFill>
                  <a:schemeClr val="accent1"/>
                </a:solidFill>
                <a:effectLst/>
                <a:uLnTx/>
                <a:uFillTx/>
                <a:latin typeface="Arial"/>
                <a:cs typeface="+mn-ea"/>
              </a:rPr>
              <a:t>日期</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304486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479727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ea typeface="+mn-ea"/>
                <a:cs typeface="+mn-ea"/>
              </a:rPr>
              <a:t>背景</a:t>
            </a:r>
            <a:endParaRPr lang="en-US" altLang="zh-CN" dirty="0">
              <a:ea typeface="+mn-ea"/>
              <a:cs typeface="+mn-ea"/>
            </a:endParaRPr>
          </a:p>
          <a:p>
            <a:pPr algn="l"/>
            <a:r>
              <a:rPr lang="zh-CN" altLang="en-US" sz="1800" b="0" dirty="0">
                <a:solidFill>
                  <a:prstClr val="black"/>
                </a:solidFill>
                <a:latin typeface="Arial"/>
              </a:rPr>
              <a:t>①多个</a:t>
            </a:r>
            <a:r>
              <a:rPr lang="en-US" altLang="zh-CN" sz="1800" b="0" dirty="0" err="1">
                <a:solidFill>
                  <a:prstClr val="black"/>
                </a:solidFill>
                <a:latin typeface="Arial"/>
              </a:rPr>
              <a:t>LoRa</a:t>
            </a:r>
            <a:r>
              <a:rPr lang="zh-CN" altLang="en-US" sz="1800" b="0" dirty="0">
                <a:solidFill>
                  <a:prstClr val="black"/>
                </a:solidFill>
                <a:latin typeface="Arial"/>
              </a:rPr>
              <a:t>网络将不可避免地在同一位置，从而造成干扰</a:t>
            </a:r>
            <a:endParaRPr lang="en-US" altLang="zh-CN" sz="1800" b="0" dirty="0">
              <a:solidFill>
                <a:prstClr val="black"/>
              </a:solidFill>
              <a:latin typeface="Arial"/>
            </a:endParaRPr>
          </a:p>
          <a:p>
            <a:pPr algn="l"/>
            <a:r>
              <a:rPr lang="en-US" altLang="zh-CN" sz="1800" b="0" dirty="0">
                <a:solidFill>
                  <a:prstClr val="black"/>
                </a:solidFill>
                <a:latin typeface="Arial"/>
              </a:rPr>
              <a:t>    </a:t>
            </a:r>
            <a:r>
              <a:rPr lang="en-US" altLang="zh-CN" sz="1800" b="0" dirty="0" err="1">
                <a:solidFill>
                  <a:prstClr val="black"/>
                </a:solidFill>
                <a:latin typeface="Arial"/>
              </a:rPr>
              <a:t>LoRa</a:t>
            </a:r>
            <a:r>
              <a:rPr lang="zh-CN" altLang="en-US" sz="1800" b="0" dirty="0">
                <a:solidFill>
                  <a:prstClr val="black"/>
                </a:solidFill>
                <a:latin typeface="Arial"/>
              </a:rPr>
              <a:t>终端设备的传输会被范围内所有网关接收</a:t>
            </a:r>
            <a:endParaRPr lang="en-US" altLang="zh-CN" sz="1800" b="0" dirty="0">
              <a:solidFill>
                <a:prstClr val="black"/>
              </a:solidFill>
              <a:latin typeface="Arial"/>
            </a:endParaRPr>
          </a:p>
          <a:p>
            <a:pPr algn="l"/>
            <a:endParaRPr lang="en-US" altLang="zh-CN" sz="1800" b="0" dirty="0">
              <a:solidFill>
                <a:prstClr val="black"/>
              </a:solidFill>
              <a:latin typeface="Arial"/>
            </a:endParaRPr>
          </a:p>
          <a:p>
            <a:pPr algn="l"/>
            <a:r>
              <a:rPr lang="en-US" altLang="zh-CN" sz="1800" b="0" dirty="0">
                <a:solidFill>
                  <a:prstClr val="black"/>
                </a:solidFill>
                <a:latin typeface="Arial"/>
              </a:rPr>
              <a:t>②</a:t>
            </a:r>
            <a:r>
              <a:rPr lang="zh-CN" altLang="en-US" sz="1800" b="0" dirty="0">
                <a:solidFill>
                  <a:prstClr val="black"/>
                </a:solidFill>
                <a:latin typeface="Arial"/>
              </a:rPr>
              <a:t>本方法只关注上行链路数据包，这代表了大部分</a:t>
            </a:r>
            <a:r>
              <a:rPr lang="en-US" altLang="zh-CN" sz="1800" b="0" dirty="0" err="1">
                <a:solidFill>
                  <a:prstClr val="black"/>
                </a:solidFill>
                <a:latin typeface="Arial"/>
              </a:rPr>
              <a:t>LoRaWAN</a:t>
            </a:r>
            <a:r>
              <a:rPr lang="zh-CN" altLang="en-US" sz="1800" b="0" dirty="0">
                <a:solidFill>
                  <a:prstClr val="black"/>
                </a:solidFill>
                <a:latin typeface="Arial"/>
              </a:rPr>
              <a:t>通信</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zh-CN" altLang="en-US" dirty="0"/>
              <a:t>贡献</a:t>
            </a:r>
            <a:endParaRPr lang="zh-CN" altLang="en-US" sz="4800" dirty="0">
              <a:cs typeface="+mn-ea"/>
            </a:endParaRPr>
          </a:p>
          <a:p>
            <a:pPr lvl="0" algn="l">
              <a:spcBef>
                <a:spcPts val="0"/>
              </a:spcBef>
            </a:pPr>
            <a:r>
              <a:rPr lang="zh-CN" altLang="en-US" sz="1800" b="0" dirty="0">
                <a:solidFill>
                  <a:prstClr val="black"/>
                </a:solidFill>
                <a:latin typeface="Arial"/>
              </a:rPr>
              <a:t>①首个纯软件解决方案用于减轻由短暂碰撞引起的干扰</a:t>
            </a: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a:t>
            </a:r>
            <a:r>
              <a:rPr lang="zh-CN" altLang="en-US" sz="1800" b="0" dirty="0">
                <a:solidFill>
                  <a:prstClr val="black"/>
                </a:solidFill>
                <a:latin typeface="Arial"/>
              </a:rPr>
              <a:t>不需要额外硬件和射频前端，与现有的</a:t>
            </a:r>
            <a:r>
              <a:rPr lang="en-US" altLang="zh-CN" sz="1800" b="0" dirty="0">
                <a:solidFill>
                  <a:prstClr val="black"/>
                </a:solidFill>
                <a:latin typeface="Arial"/>
              </a:rPr>
              <a:t>Lora</a:t>
            </a:r>
            <a:r>
              <a:rPr lang="zh-CN" altLang="en-US" sz="1800" b="0" dirty="0">
                <a:solidFill>
                  <a:prstClr val="black"/>
                </a:solidFill>
                <a:latin typeface="Arial"/>
              </a:rPr>
              <a:t>基站和客户端硬件兼容</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②</a:t>
            </a:r>
            <a:r>
              <a:rPr lang="zh-CN" altLang="en-US" sz="1800" b="0" dirty="0">
                <a:solidFill>
                  <a:prstClr val="black"/>
                </a:solidFill>
                <a:latin typeface="Arial"/>
              </a:rPr>
              <a:t>链路层方法可以瞬间适用于多个已部署</a:t>
            </a:r>
            <a:r>
              <a:rPr lang="en-US" altLang="zh-CN" sz="1800" b="0" dirty="0" err="1">
                <a:solidFill>
                  <a:prstClr val="black"/>
                </a:solidFill>
                <a:latin typeface="Arial"/>
              </a:rPr>
              <a:t>LoRa</a:t>
            </a:r>
            <a:r>
              <a:rPr lang="zh-CN" altLang="en-US" sz="1800" b="0" dirty="0">
                <a:solidFill>
                  <a:prstClr val="black"/>
                </a:solidFill>
                <a:latin typeface="Arial"/>
              </a:rPr>
              <a:t>系统</a:t>
            </a:r>
            <a:endParaRPr lang="en-US" altLang="zh-CN" sz="1800" b="0" dirty="0">
              <a:solidFill>
                <a:prstClr val="black"/>
              </a:solidFill>
              <a:latin typeface="Arial"/>
            </a:endParaRPr>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系统概览</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5726248" cy="1938992"/>
          </a:xfrm>
          <a:prstGeom prst="rect">
            <a:avLst/>
          </a:prstGeom>
        </p:spPr>
        <p:txBody>
          <a:bodyPr wrap="none">
            <a:spAutoFit/>
          </a:bodyPr>
          <a:lstStyle/>
          <a:p>
            <a:r>
              <a:rPr lang="en-US" altLang="zh-CN" sz="2400" b="1" dirty="0">
                <a:solidFill>
                  <a:schemeClr val="accent1"/>
                </a:solidFill>
                <a:cs typeface="+mn-ea"/>
              </a:rPr>
              <a:t>OPR</a:t>
            </a:r>
            <a:r>
              <a:rPr lang="zh-CN" altLang="en-US" sz="2400" b="1" dirty="0">
                <a:solidFill>
                  <a:schemeClr val="accent1"/>
                </a:solidFill>
                <a:cs typeface="+mn-ea"/>
              </a:rPr>
              <a:t>：</a:t>
            </a:r>
            <a:r>
              <a:rPr lang="en-US" altLang="zh-CN" sz="2400" b="1" dirty="0">
                <a:solidFill>
                  <a:schemeClr val="accent1"/>
                </a:solidFill>
                <a:cs typeface="+mn-ea"/>
              </a:rPr>
              <a:t>Opportunistic Packet Recovery</a:t>
            </a:r>
          </a:p>
          <a:p>
            <a:endParaRPr lang="en-US" altLang="zh-CN" sz="2400" b="1" dirty="0">
              <a:solidFill>
                <a:schemeClr val="accent1"/>
              </a:solidFill>
              <a:cs typeface="+mn-ea"/>
            </a:endParaRPr>
          </a:p>
          <a:p>
            <a:endParaRPr lang="en-US" altLang="zh-CN" sz="2400" b="1" dirty="0">
              <a:solidFill>
                <a:schemeClr val="accent1"/>
              </a:solidFill>
              <a:cs typeface="+mn-ea"/>
            </a:endParaRPr>
          </a:p>
          <a:p>
            <a:r>
              <a:rPr lang="zh-CN" altLang="en-US" sz="2400" b="1" dirty="0">
                <a:solidFill>
                  <a:schemeClr val="accent1"/>
                </a:solidFill>
                <a:cs typeface="+mn-ea"/>
              </a:rPr>
              <a:t>系统结构</a:t>
            </a:r>
            <a:endParaRPr lang="en-US" altLang="zh-CN" sz="2400" b="1" dirty="0">
              <a:solidFill>
                <a:schemeClr val="accent1"/>
              </a:solidFill>
              <a:cs typeface="+mn-ea"/>
            </a:endParaRPr>
          </a:p>
          <a:p>
            <a:pPr lvl="0"/>
            <a:endParaRPr lang="en-US" altLang="zh-CN" sz="2400" b="1"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1E4346DA-9C9D-4E36-9D29-3E2243FD6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5990" y="1937757"/>
            <a:ext cx="4334286" cy="2695714"/>
          </a:xfrm>
          <a:prstGeom prst="rect">
            <a:avLst/>
          </a:prstGeom>
        </p:spPr>
      </p:pic>
      <p:pic>
        <p:nvPicPr>
          <p:cNvPr id="6" name="图片 5">
            <a:extLst>
              <a:ext uri="{FF2B5EF4-FFF2-40B4-BE49-F238E27FC236}">
                <a16:creationId xmlns:a16="http://schemas.microsoft.com/office/drawing/2014/main" id="{80D4C2EF-CF86-4D7D-81AD-AE5FA0EB0F12}"/>
              </a:ext>
            </a:extLst>
          </p:cNvPr>
          <p:cNvPicPr>
            <a:picLocks noChangeAspect="1"/>
          </p:cNvPicPr>
          <p:nvPr/>
        </p:nvPicPr>
        <p:blipFill>
          <a:blip r:embed="rId4"/>
          <a:stretch>
            <a:fillRect/>
          </a:stretch>
        </p:blipFill>
        <p:spPr>
          <a:xfrm>
            <a:off x="663862" y="4817654"/>
            <a:ext cx="5467922" cy="1955460"/>
          </a:xfrm>
          <a:prstGeom prst="rect">
            <a:avLst/>
          </a:prstGeom>
        </p:spPr>
      </p:pic>
      <p:pic>
        <p:nvPicPr>
          <p:cNvPr id="8" name="图片 7">
            <a:extLst>
              <a:ext uri="{FF2B5EF4-FFF2-40B4-BE49-F238E27FC236}">
                <a16:creationId xmlns:a16="http://schemas.microsoft.com/office/drawing/2014/main" id="{9CD2B4F2-17A8-4575-9388-5BA1EFB265E6}"/>
              </a:ext>
            </a:extLst>
          </p:cNvPr>
          <p:cNvPicPr>
            <a:picLocks noChangeAspect="1"/>
          </p:cNvPicPr>
          <p:nvPr/>
        </p:nvPicPr>
        <p:blipFill>
          <a:blip r:embed="rId5"/>
          <a:stretch>
            <a:fillRect/>
          </a:stretch>
        </p:blipFill>
        <p:spPr>
          <a:xfrm>
            <a:off x="6131784" y="4817654"/>
            <a:ext cx="6021796" cy="1957532"/>
          </a:xfrm>
          <a:prstGeom prst="rect">
            <a:avLst/>
          </a:prstGeom>
        </p:spPr>
      </p:pic>
      <p:pic>
        <p:nvPicPr>
          <p:cNvPr id="9" name="图片 8">
            <a:extLst>
              <a:ext uri="{FF2B5EF4-FFF2-40B4-BE49-F238E27FC236}">
                <a16:creationId xmlns:a16="http://schemas.microsoft.com/office/drawing/2014/main" id="{E77244A4-E6FA-443C-96F9-F673006A5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4582" y="2514030"/>
            <a:ext cx="5840443" cy="1829939"/>
          </a:xfrm>
          <a:prstGeom prst="rect">
            <a:avLst/>
          </a:prstGeom>
        </p:spPr>
      </p:pic>
    </p:spTree>
    <p:extLst>
      <p:ext uri="{BB962C8B-B14F-4D97-AF65-F5344CB8AC3E}">
        <p14:creationId xmlns:p14="http://schemas.microsoft.com/office/powerpoint/2010/main" val="238890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错误检测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ERROR DETECTION</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57246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单个网关接收</a:t>
            </a:r>
            <a:endParaRPr lang="en-US" altLang="zh-CN" b="1" dirty="0">
              <a:solidFill>
                <a:schemeClr val="accent1"/>
              </a:solidFill>
              <a:cs typeface="+mn-ea"/>
            </a:endParaRPr>
          </a:p>
          <a:p>
            <a:r>
              <a:rPr lang="en-US" altLang="zh-CN" b="1" dirty="0">
                <a:solidFill>
                  <a:schemeClr val="accent1"/>
                </a:solidFill>
                <a:cs typeface="+mn-ea"/>
              </a:rPr>
              <a:t>RSSI</a:t>
            </a:r>
            <a:r>
              <a:rPr lang="zh-CN" altLang="en-US" b="1" dirty="0">
                <a:solidFill>
                  <a:schemeClr val="accent1"/>
                </a:solidFill>
                <a:cs typeface="+mn-ea"/>
              </a:rPr>
              <a:t>电平采样</a:t>
            </a:r>
            <a:endParaRPr lang="en-US" altLang="zh-CN"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b="1" dirty="0">
              <a:solidFill>
                <a:schemeClr val="accent1"/>
              </a:solidFill>
              <a:cs typeface="+mn-ea"/>
            </a:endParaRPr>
          </a:p>
          <a:p>
            <a:endParaRPr lang="en-US" altLang="zh-CN"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445437"/>
                </a:solidFill>
                <a:effectLst/>
                <a:uLnTx/>
                <a:uFillTx/>
                <a:latin typeface="Arial"/>
                <a:ea typeface="Microsoft YaHei"/>
                <a:cs typeface="+mn-ea"/>
              </a:rPr>
              <a:t>目标</a:t>
            </a:r>
            <a:endPar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Microsoft YaHei"/>
                <a:cs typeface="+mn-cs"/>
              </a:rPr>
              <a:t>输出</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Bit Corruption Likelihood (BCL) vector</a:t>
            </a:r>
            <a:r>
              <a:rPr kumimoji="0" lang="zh-CN" altLang="zh-CN" sz="1800" b="0" i="0" u="none" strike="noStrike" kern="1200" cap="none" spc="0" normalizeH="0" baseline="0" noProof="0" dirty="0">
                <a:ln>
                  <a:noFill/>
                </a:ln>
                <a:solidFill>
                  <a:prstClr val="black"/>
                </a:solidFill>
                <a:effectLst/>
                <a:uLnTx/>
                <a:uFillTx/>
                <a:latin typeface="Arial"/>
                <a:ea typeface="Microsoft YaHei"/>
                <a:cs typeface="+mn-cs"/>
              </a:rPr>
              <a:t>，以检测数据包的哪些部分损坏</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B93D1B8C-79CB-4BA1-8E48-955015542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4077" y="2011019"/>
            <a:ext cx="5211428" cy="3321428"/>
          </a:xfrm>
          <a:prstGeom prst="rect">
            <a:avLst/>
          </a:prstGeom>
        </p:spPr>
      </p:pic>
      <p:pic>
        <p:nvPicPr>
          <p:cNvPr id="3" name="图片 2">
            <a:extLst>
              <a:ext uri="{FF2B5EF4-FFF2-40B4-BE49-F238E27FC236}">
                <a16:creationId xmlns:a16="http://schemas.microsoft.com/office/drawing/2014/main" id="{4961D659-CA89-4CF2-AC38-52F82A1411A9}"/>
              </a:ext>
            </a:extLst>
          </p:cNvPr>
          <p:cNvPicPr>
            <a:picLocks noChangeAspect="1"/>
          </p:cNvPicPr>
          <p:nvPr/>
        </p:nvPicPr>
        <p:blipFill>
          <a:blip r:embed="rId4"/>
          <a:stretch>
            <a:fillRect/>
          </a:stretch>
        </p:blipFill>
        <p:spPr>
          <a:xfrm>
            <a:off x="5880293" y="2011019"/>
            <a:ext cx="6033417" cy="2594329"/>
          </a:xfrm>
          <a:prstGeom prst="rect">
            <a:avLst/>
          </a:prstGeom>
        </p:spPr>
      </p:pic>
    </p:spTree>
    <p:extLst>
      <p:ext uri="{BB962C8B-B14F-4D97-AF65-F5344CB8AC3E}">
        <p14:creationId xmlns:p14="http://schemas.microsoft.com/office/powerpoint/2010/main" val="1779601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88"/>
            <a:ext cx="11429262" cy="5539978"/>
          </a:xfrm>
          <a:prstGeom prst="rect">
            <a:avLst/>
          </a:prstGeom>
        </p:spPr>
        <p:txBody>
          <a:bodyPr wrap="square">
            <a:spAutoFit/>
          </a:bodyPr>
          <a:lstStyle/>
          <a:p>
            <a:r>
              <a:rPr lang="zh-CN" altLang="en-US" sz="2400" b="1" dirty="0">
                <a:solidFill>
                  <a:schemeClr val="accent1"/>
                </a:solidFill>
                <a:cs typeface="+mn-ea"/>
              </a:rPr>
              <a:t>多个网关接收</a:t>
            </a:r>
            <a:endParaRPr lang="en-US" altLang="zh-CN" sz="2400" b="1" dirty="0">
              <a:solidFill>
                <a:schemeClr val="accent1"/>
              </a:solidFill>
              <a:cs typeface="+mn-ea"/>
            </a:endParaRPr>
          </a:p>
          <a:p>
            <a:endParaRPr lang="en-US" altLang="zh-CN" sz="2400" b="1" dirty="0">
              <a:solidFill>
                <a:schemeClr val="accent1"/>
              </a:solidFill>
              <a:cs typeface="+mn-ea"/>
            </a:endParaRPr>
          </a:p>
          <a:p>
            <a:r>
              <a:rPr lang="zh-CN" altLang="en-US" b="1" dirty="0">
                <a:solidFill>
                  <a:schemeClr val="accent1"/>
                </a:solidFill>
                <a:cs typeface="+mn-ea"/>
              </a:rPr>
              <a:t>根源                                                                                                      元数据收集                                                                                                                                             </a:t>
            </a:r>
            <a:endParaRPr lang="en-US" altLang="zh-CN" b="1" dirty="0">
              <a:solidFill>
                <a:schemeClr val="accent1"/>
              </a:solidFill>
              <a:cs typeface="+mn-ea"/>
            </a:endParaRPr>
          </a:p>
          <a:p>
            <a:r>
              <a:rPr lang="zh-CN" altLang="en-US" b="1" dirty="0">
                <a:cs typeface="+mn-ea"/>
              </a:rPr>
              <a:t>多径效应                                                          </a:t>
            </a:r>
            <a:r>
              <a:rPr lang="zh-CN" altLang="en-US" b="1" dirty="0">
                <a:solidFill>
                  <a:srgbClr val="000000"/>
                </a:solidFill>
                <a:ea typeface="Calibri" panose="020F0502020204030204" pitchFamily="34" charset="0"/>
              </a:rPr>
              <a:t>元数据：</a:t>
            </a:r>
            <a:r>
              <a:rPr lang="zh-CN" altLang="zh-CN" dirty="0"/>
              <a:t>扩频因子，传输功率，网关地址，接收时间</a:t>
            </a:r>
            <a:r>
              <a:rPr lang="zh-CN" altLang="en-US" dirty="0"/>
              <a:t>，开始时间</a:t>
            </a:r>
            <a:endParaRPr lang="en-US" altLang="zh-CN" dirty="0"/>
          </a:p>
          <a:p>
            <a:r>
              <a:rPr lang="zh-CN" altLang="en-US" b="1" dirty="0"/>
              <a:t>                                                                        目的：</a:t>
            </a:r>
            <a:r>
              <a:rPr lang="zh-CN" altLang="zh-CN" dirty="0"/>
              <a:t>识别跨网关的哪些接收到的信号对应于同一个</a:t>
            </a:r>
            <a:r>
              <a:rPr lang="zh-CN" altLang="en-US" dirty="0"/>
              <a:t>分组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b="1" dirty="0">
                <a:solidFill>
                  <a:schemeClr val="accent1"/>
                </a:solidFill>
                <a:cs typeface="+mn-ea"/>
              </a:rPr>
              <a:t>优先度</a:t>
            </a:r>
            <a:endParaRPr lang="en-US" altLang="zh-CN" b="1" dirty="0">
              <a:solidFill>
                <a:schemeClr val="accent1"/>
              </a:solidFill>
              <a:cs typeface="+mn-ea"/>
            </a:endParaRPr>
          </a:p>
          <a:p>
            <a:r>
              <a:rPr lang="zh-CN" altLang="en-US" b="1" dirty="0">
                <a:ea typeface="Calibri" panose="020F0502020204030204" pitchFamily="34" charset="0"/>
                <a:cs typeface="+mn-ea"/>
              </a:rPr>
              <a:t>多网关检测比单网关检测更准确</a:t>
            </a:r>
            <a:r>
              <a:rPr lang="en-US" altLang="zh-CN" dirty="0">
                <a:solidFill>
                  <a:srgbClr val="000000"/>
                </a:solidFill>
                <a:ea typeface="Calibri" panose="020F0502020204030204" pitchFamily="34" charset="0"/>
              </a:rPr>
              <a:t>                               </a:t>
            </a:r>
            <a:endParaRPr lang="en-US" altLang="zh-CN" dirty="0"/>
          </a:p>
        </p:txBody>
      </p:sp>
      <p:pic>
        <p:nvPicPr>
          <p:cNvPr id="2" name="图片 1">
            <a:extLst>
              <a:ext uri="{FF2B5EF4-FFF2-40B4-BE49-F238E27FC236}">
                <a16:creationId xmlns:a16="http://schemas.microsoft.com/office/drawing/2014/main" id="{8896BFC3-6DA6-4FD4-B083-92D826F14609}"/>
              </a:ext>
            </a:extLst>
          </p:cNvPr>
          <p:cNvPicPr>
            <a:picLocks noChangeAspect="1"/>
          </p:cNvPicPr>
          <p:nvPr/>
        </p:nvPicPr>
        <p:blipFill>
          <a:blip r:embed="rId3"/>
          <a:stretch>
            <a:fillRect/>
          </a:stretch>
        </p:blipFill>
        <p:spPr>
          <a:xfrm>
            <a:off x="468571" y="2538438"/>
            <a:ext cx="4695999" cy="2637479"/>
          </a:xfrm>
          <a:prstGeom prst="rect">
            <a:avLst/>
          </a:prstGeom>
        </p:spPr>
      </p:pic>
    </p:spTree>
    <p:extLst>
      <p:ext uri="{BB962C8B-B14F-4D97-AF65-F5344CB8AC3E}">
        <p14:creationId xmlns:p14="http://schemas.microsoft.com/office/powerpoint/2010/main" val="411389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6814</TotalTime>
  <Words>2428</Words>
  <Application>Microsoft Office PowerPoint</Application>
  <PresentationFormat>宽屏</PresentationFormat>
  <Paragraphs>334</Paragraphs>
  <Slides>22</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等线</vt:lpstr>
      <vt:lpstr>等线 Light</vt:lpstr>
      <vt:lpstr>微软雅黑</vt:lpstr>
      <vt:lpstr>微软雅黑</vt:lpstr>
      <vt:lpstr>Arial</vt:lpstr>
      <vt:lpstr>Calibri</vt:lpstr>
      <vt:lpstr>Cambria Math</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WANG, Hao</cp:lastModifiedBy>
  <cp:revision>1775</cp:revision>
  <dcterms:created xsi:type="dcterms:W3CDTF">2019-03-11T14:11:26Z</dcterms:created>
  <dcterms:modified xsi:type="dcterms:W3CDTF">2020-11-25T01:37:40Z</dcterms:modified>
</cp:coreProperties>
</file>